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handoutMasterIdLst>
    <p:handoutMasterId r:id="rId12"/>
  </p:handoutMasterIdLst>
  <p:sldIdLst>
    <p:sldId id="271" r:id="rId2"/>
    <p:sldId id="328" r:id="rId3"/>
    <p:sldId id="285" r:id="rId4"/>
    <p:sldId id="324" r:id="rId5"/>
    <p:sldId id="323" r:id="rId6"/>
    <p:sldId id="325" r:id="rId7"/>
    <p:sldId id="326" r:id="rId8"/>
    <p:sldId id="327" r:id="rId9"/>
    <p:sldId id="269" r:id="rId10"/>
  </p:sldIdLst>
  <p:sldSz cx="9144000" cy="6858000" type="screen4x3"/>
  <p:notesSz cx="6805613" cy="99441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15:clr>
            <a:srgbClr val="A4A3A4"/>
          </p15:clr>
        </p15:guide>
        <p15:guide id="2" pos="575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752231"/>
    <a:srgbClr val="A50021"/>
    <a:srgbClr val="FDF9F9"/>
    <a:srgbClr val="651D2B"/>
    <a:srgbClr val="FFEFF2"/>
    <a:srgbClr val="FFC9C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43" autoAdjust="0"/>
    <p:restoredTop sz="94603" autoAdjust="0"/>
  </p:normalViewPr>
  <p:slideViewPr>
    <p:cSldViewPr snapToGrid="0" snapToObjects="1">
      <p:cViewPr varScale="1">
        <p:scale>
          <a:sx n="87" d="100"/>
          <a:sy n="87" d="100"/>
        </p:scale>
        <p:origin x="-1776" y="-78"/>
      </p:cViewPr>
      <p:guideLst>
        <p:guide orient="horz"/>
        <p:guide pos="5759"/>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3854939" y="0"/>
            <a:ext cx="2949099" cy="498932"/>
          </a:xfrm>
          <a:prstGeom prst="rect">
            <a:avLst/>
          </a:prstGeom>
        </p:spPr>
        <p:txBody>
          <a:bodyPr vert="horz" lIns="91440" tIns="45720" rIns="91440" bIns="45720" rtlCol="0"/>
          <a:lstStyle>
            <a:lvl1pPr algn="r">
              <a:defRPr sz="1200"/>
            </a:lvl1pPr>
          </a:lstStyle>
          <a:p>
            <a:fld id="{917E39BA-C7CA-43E7-9810-851EC29A1E8A}" type="datetimeFigureOut">
              <a:rPr lang="es-ES" smtClean="0"/>
              <a:t>03/06/2019</a:t>
            </a:fld>
            <a:endParaRPr lang="es-ES"/>
          </a:p>
        </p:txBody>
      </p:sp>
      <p:sp>
        <p:nvSpPr>
          <p:cNvPr id="4" name="Marcador de pie de página 3"/>
          <p:cNvSpPr>
            <a:spLocks noGrp="1"/>
          </p:cNvSpPr>
          <p:nvPr>
            <p:ph type="ftr" sz="quarter" idx="2"/>
          </p:nvPr>
        </p:nvSpPr>
        <p:spPr>
          <a:xfrm>
            <a:off x="0" y="9445170"/>
            <a:ext cx="2949099" cy="498931"/>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p:cNvSpPr>
            <a:spLocks noGrp="1"/>
          </p:cNvSpPr>
          <p:nvPr>
            <p:ph type="sldNum" sz="quarter" idx="3"/>
          </p:nvPr>
        </p:nvSpPr>
        <p:spPr>
          <a:xfrm>
            <a:off x="3854939" y="9445170"/>
            <a:ext cx="2949099" cy="498931"/>
          </a:xfrm>
          <a:prstGeom prst="rect">
            <a:avLst/>
          </a:prstGeom>
        </p:spPr>
        <p:txBody>
          <a:bodyPr vert="horz" lIns="91440" tIns="45720" rIns="91440" bIns="45720" rtlCol="0" anchor="b"/>
          <a:lstStyle>
            <a:lvl1pPr algn="r">
              <a:defRPr sz="1200"/>
            </a:lvl1pPr>
          </a:lstStyle>
          <a:p>
            <a:fld id="{2D7AB11B-B7EB-4B61-8512-55AD8C37D121}" type="slidenum">
              <a:rPr lang="es-ES" smtClean="0"/>
              <a:t>‹Nº›</a:t>
            </a:fld>
            <a:endParaRPr lang="es-ES"/>
          </a:p>
        </p:txBody>
      </p:sp>
    </p:spTree>
    <p:extLst>
      <p:ext uri="{BB962C8B-B14F-4D97-AF65-F5344CB8AC3E}">
        <p14:creationId xmlns:p14="http://schemas.microsoft.com/office/powerpoint/2010/main" val="7275970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54939" y="0"/>
            <a:ext cx="2949099" cy="498932"/>
          </a:xfrm>
          <a:prstGeom prst="rect">
            <a:avLst/>
          </a:prstGeom>
        </p:spPr>
        <p:txBody>
          <a:bodyPr vert="horz" lIns="91440" tIns="45720" rIns="91440" bIns="45720" rtlCol="0"/>
          <a:lstStyle>
            <a:lvl1pPr algn="r">
              <a:defRPr sz="1200"/>
            </a:lvl1pPr>
          </a:lstStyle>
          <a:p>
            <a:fld id="{2A4D7AA0-98AE-4F94-97AF-3B29F7709151}" type="datetimeFigureOut">
              <a:rPr lang="es-ES" smtClean="0"/>
              <a:t>03/06/2019</a:t>
            </a:fld>
            <a:endParaRPr lang="es-ES"/>
          </a:p>
        </p:txBody>
      </p:sp>
      <p:sp>
        <p:nvSpPr>
          <p:cNvPr id="4" name="Marcador de imagen de diapositiva 3"/>
          <p:cNvSpPr>
            <a:spLocks noGrp="1" noRot="1" noChangeAspect="1"/>
          </p:cNvSpPr>
          <p:nvPr>
            <p:ph type="sldImg" idx="2"/>
          </p:nvPr>
        </p:nvSpPr>
        <p:spPr>
          <a:xfrm>
            <a:off x="1166813" y="1243013"/>
            <a:ext cx="4471987" cy="3355975"/>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0562" y="4785598"/>
            <a:ext cx="5444490" cy="3915489"/>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9445170"/>
            <a:ext cx="2949099" cy="498931"/>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54939" y="9445170"/>
            <a:ext cx="2949099" cy="498931"/>
          </a:xfrm>
          <a:prstGeom prst="rect">
            <a:avLst/>
          </a:prstGeom>
        </p:spPr>
        <p:txBody>
          <a:bodyPr vert="horz" lIns="91440" tIns="45720" rIns="91440" bIns="45720" rtlCol="0" anchor="b"/>
          <a:lstStyle>
            <a:lvl1pPr algn="r">
              <a:defRPr sz="1200"/>
            </a:lvl1pPr>
          </a:lstStyle>
          <a:p>
            <a:fld id="{15DAB9EF-2632-49E2-B0C4-89B855807529}" type="slidenum">
              <a:rPr lang="es-ES" smtClean="0"/>
              <a:t>‹Nº›</a:t>
            </a:fld>
            <a:endParaRPr lang="es-ES"/>
          </a:p>
        </p:txBody>
      </p:sp>
    </p:spTree>
    <p:extLst>
      <p:ext uri="{BB962C8B-B14F-4D97-AF65-F5344CB8AC3E}">
        <p14:creationId xmlns:p14="http://schemas.microsoft.com/office/powerpoint/2010/main" val="2009370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2334741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2374581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3430524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2720701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2140647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1723840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1109013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1868815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1346814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3075815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E61AB8C-3A82-874A-9504-B10BC99E19E9}" type="slidenum">
              <a:rPr lang="es-ES" smtClean="0"/>
              <a:pPr/>
              <a:t>‹Nº›</a:t>
            </a:fld>
            <a:endParaRPr lang="es-ES"/>
          </a:p>
        </p:txBody>
      </p:sp>
    </p:spTree>
    <p:extLst>
      <p:ext uri="{BB962C8B-B14F-4D97-AF65-F5344CB8AC3E}">
        <p14:creationId xmlns:p14="http://schemas.microsoft.com/office/powerpoint/2010/main" val="114919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EF8C00-F825-3A46-88E7-2D9F6E85C36B}" type="datetimeFigureOut">
              <a:rPr lang="es-ES" smtClean="0"/>
              <a:pPr/>
              <a:t>03/06/2019</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61AB8C-3A82-874A-9504-B10BC99E19E9}" type="slidenum">
              <a:rPr lang="es-ES" smtClean="0"/>
              <a:pPr/>
              <a:t>‹Nº›</a:t>
            </a:fld>
            <a:endParaRPr lang="es-ES"/>
          </a:p>
        </p:txBody>
      </p:sp>
    </p:spTree>
    <p:extLst>
      <p:ext uri="{BB962C8B-B14F-4D97-AF65-F5344CB8AC3E}">
        <p14:creationId xmlns:p14="http://schemas.microsoft.com/office/powerpoint/2010/main" val="776222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hyperlink" Target="https://fev.eu/es/documentos/37022" TargetMode="External"/><Relationship Id="rId4" Type="http://schemas.openxmlformats.org/officeDocument/2006/relationships/hyperlink" Target="https://fev.eu/es/documentos/37004"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lector.kioskoymas.com/epaper/viewer.aspx?noredirect=true" TargetMode="External"/><Relationship Id="rId13"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hyperlink" Target="https://acceso360.acceso.com/fev/es-ES/?mod=TrackingPressViewer&amp;task=default&amp;external=1&amp;companyNewsId=552117318&amp;newsDate=1557093600&amp;sig=78c33f0dfab68ec9a5797fdf6c8cb815acd6ca5d7ace2f6a227ea7df2ac96a47" TargetMode="External"/><Relationship Id="rId12" Type="http://schemas.openxmlformats.org/officeDocument/2006/relationships/hyperlink" Target="https://www.alimarket.es/alimentacion/noticia/298913/las-bodegas-certificadas-wfcp-ya-pueden-incluir-el-logo-en-sus-etiquetas" TargetMode="External"/><Relationship Id="rId17" Type="http://schemas.openxmlformats.org/officeDocument/2006/relationships/image" Target="../media/image17.jpeg"/><Relationship Id="rId2" Type="http://schemas.openxmlformats.org/officeDocument/2006/relationships/image" Target="../media/image2.png"/><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www.rsrincondelsibarita.com/PDF/rs33-fenavin/mobile/index.html" TargetMode="External"/><Relationship Id="rId11" Type="http://schemas.openxmlformats.org/officeDocument/2006/relationships/image" Target="../media/image13.png"/><Relationship Id="rId5" Type="http://schemas.openxmlformats.org/officeDocument/2006/relationships/hyperlink" Target="https://www.fev.eu/es/documentos/37044" TargetMode="External"/><Relationship Id="rId15" Type="http://schemas.openxmlformats.org/officeDocument/2006/relationships/image" Target="../media/image16.png"/><Relationship Id="rId10"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hyperlink" Target="https://www.vinetur.com/2019052350104/la-federacion-espanola-del-vino-presenta-su-memoria-2018.html" TargetMode="External"/><Relationship Id="rId1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fev.eu/es/documentos/7972" TargetMode="External"/><Relationship Id="rId5" Type="http://schemas.openxmlformats.org/officeDocument/2006/relationships/hyperlink" Target="https://fev.eu/es/documentos/7804" TargetMode="External"/><Relationship Id="rId4" Type="http://schemas.openxmlformats.org/officeDocument/2006/relationships/hyperlink" Target="https://fev.eu/es/documentos/7801"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fev.eu/es/documentos/36977" TargetMode="External"/><Relationship Id="rId13" Type="http://schemas.openxmlformats.org/officeDocument/2006/relationships/hyperlink" Target="https://fev.eu/es/documentos/36976" TargetMode="External"/><Relationship Id="rId18" Type="http://schemas.openxmlformats.org/officeDocument/2006/relationships/hyperlink" Target="https://fev.eu/es/documentos/8010" TargetMode="External"/><Relationship Id="rId3" Type="http://schemas.openxmlformats.org/officeDocument/2006/relationships/hyperlink" Target="https://fev.eu/es/documentos/36970" TargetMode="External"/><Relationship Id="rId7" Type="http://schemas.openxmlformats.org/officeDocument/2006/relationships/hyperlink" Target="https://fev.eu/es/documentos/37047" TargetMode="External"/><Relationship Id="rId12" Type="http://schemas.openxmlformats.org/officeDocument/2006/relationships/image" Target="../media/image8.png"/><Relationship Id="rId17" Type="http://schemas.openxmlformats.org/officeDocument/2006/relationships/hyperlink" Target="https://fev.eu/es/documentos/36983" TargetMode="External"/><Relationship Id="rId2" Type="http://schemas.openxmlformats.org/officeDocument/2006/relationships/hyperlink" Target="https://fev.eu/es/documentos/24338" TargetMode="External"/><Relationship Id="rId16" Type="http://schemas.openxmlformats.org/officeDocument/2006/relationships/hyperlink" Target="https://fev.eu/es/documentos/36969" TargetMode="External"/><Relationship Id="rId1" Type="http://schemas.openxmlformats.org/officeDocument/2006/relationships/slideLayout" Target="../slideLayouts/slideLayout1.xml"/><Relationship Id="rId6" Type="http://schemas.openxmlformats.org/officeDocument/2006/relationships/hyperlink" Target="https://fev.eu/es/documentos/37012" TargetMode="External"/><Relationship Id="rId11" Type="http://schemas.openxmlformats.org/officeDocument/2006/relationships/image" Target="../media/image2.png"/><Relationship Id="rId5" Type="http://schemas.openxmlformats.org/officeDocument/2006/relationships/hyperlink" Target="https://fev.eu/es/documentos/36982" TargetMode="External"/><Relationship Id="rId15" Type="http://schemas.openxmlformats.org/officeDocument/2006/relationships/hyperlink" Target="https://fev.eu/es/documentos/37048" TargetMode="External"/><Relationship Id="rId10" Type="http://schemas.openxmlformats.org/officeDocument/2006/relationships/image" Target="../media/image4.png"/><Relationship Id="rId4" Type="http://schemas.openxmlformats.org/officeDocument/2006/relationships/hyperlink" Target="https://fev.eu/es/documentos/37046" TargetMode="External"/><Relationship Id="rId9" Type="http://schemas.openxmlformats.org/officeDocument/2006/relationships/hyperlink" Target="El%20mercado%20del%20vino%20en%20Australia" TargetMode="External"/><Relationship Id="rId14" Type="http://schemas.openxmlformats.org/officeDocument/2006/relationships/hyperlink" Target="https://fev.eu/es/documentos/3701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hyperlink" Target="https://www.boe.es/diario_boe/txt.php?id=BOE-A-2019-6346" TargetMode="External"/><Relationship Id="rId4" Type="http://schemas.openxmlformats.org/officeDocument/2006/relationships/hyperlink" Target="https://www.boe.es/buscar/act.php?id=BOE-A-2019-6297"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www.fev.es/v_portal/informacion/informacionver.asp?cod=2481&amp;te=91&amp;idage=2673&amp;vap=0" TargetMode="External"/><Relationship Id="rId13" Type="http://schemas.openxmlformats.org/officeDocument/2006/relationships/hyperlink" Target="http://www.fev.es/v_portal/informacion/informacionver.asp?cod=2505&amp;te=91&amp;idage=2699&amp;vap=0" TargetMode="External"/><Relationship Id="rId3" Type="http://schemas.openxmlformats.org/officeDocument/2006/relationships/hyperlink" Target="http://www.fev.es/v_portal/informacion/informacionver.asp?cod=2514&amp;te=91&amp;idage=2708&amp;vap=0" TargetMode="External"/><Relationship Id="rId7" Type="http://schemas.openxmlformats.org/officeDocument/2006/relationships/hyperlink" Target="http://www.fev.es/v_portal/informacion/informacionver.asp?cod=2468&amp;te=91&amp;idage=2658&amp;vap=0" TargetMode="External"/><Relationship Id="rId12" Type="http://schemas.openxmlformats.org/officeDocument/2006/relationships/hyperlink" Target="http://www.fev.es/v_portal/informacion/informacionver.asp?cod=2493&amp;te=91&amp;idage=2687&amp;vap=0" TargetMode="External"/><Relationship Id="rId2" Type="http://schemas.openxmlformats.org/officeDocument/2006/relationships/image" Target="../media/image2.png"/><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www.fev.es/v_portal/informacion/informacionver.asp?cod=2516&amp;te=91&amp;idage=2710&amp;vap=0" TargetMode="External"/><Relationship Id="rId11" Type="http://schemas.openxmlformats.org/officeDocument/2006/relationships/hyperlink" Target="http://www.fev.es/v_portal/informacion/informacionver.asp?cod=2490&amp;te=91&amp;idage=2682&amp;vap=0" TargetMode="External"/><Relationship Id="rId5" Type="http://schemas.openxmlformats.org/officeDocument/2006/relationships/hyperlink" Target="http://www.fev.es/v_portal/informacion/informacionver.asp?cod=2503&amp;te=91&amp;idage=2697&amp;vap=0" TargetMode="External"/><Relationship Id="rId15" Type="http://schemas.openxmlformats.org/officeDocument/2006/relationships/image" Target="../media/image9.png"/><Relationship Id="rId10" Type="http://schemas.openxmlformats.org/officeDocument/2006/relationships/hyperlink" Target="http://www.fev.es/v_portal/informacion/informacionver.asp?cod=2510&amp;te=91&amp;idage=2704&amp;vap=0" TargetMode="External"/><Relationship Id="rId4" Type="http://schemas.openxmlformats.org/officeDocument/2006/relationships/hyperlink" Target="http://www.fev.es/v_portal/informacion/informacionver.asp?cod=2504&amp;te=91&amp;idage=2698&amp;vap=0" TargetMode="External"/><Relationship Id="rId9" Type="http://schemas.openxmlformats.org/officeDocument/2006/relationships/hyperlink" Target="http://www.fev.es/v_portal/informacion/informacionver.asp?cod=2502&amp;te=91&amp;idage=2696&amp;vap=0" TargetMode="External"/><Relationship Id="rId14" Type="http://schemas.openxmlformats.org/officeDocument/2006/relationships/hyperlink" Target="http://www.fev.es/v_portal/informacion/informacionver.asp?cod=2506&amp;te=91&amp;idage=2700&amp;vap=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descr="FONDO.jpg"/>
          <p:cNvPicPr>
            <a:picLocks noChangeAspect="1"/>
          </p:cNvPicPr>
          <p:nvPr/>
        </p:nvPicPr>
        <p:blipFill>
          <a:blip r:embed="rId2">
            <a:alphaModFix/>
          </a:blip>
          <a:stretch>
            <a:fillRect/>
          </a:stretch>
        </p:blipFill>
        <p:spPr>
          <a:xfrm rot="5400000">
            <a:off x="1142998" y="-1143001"/>
            <a:ext cx="6858003" cy="9144003"/>
          </a:xfrm>
          <a:prstGeom prst="rect">
            <a:avLst/>
          </a:prstGeom>
        </p:spPr>
      </p:pic>
      <p:pic>
        <p:nvPicPr>
          <p:cNvPr id="6" name="Imagen 5" descr="LOGO_PP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838" y="1359932"/>
            <a:ext cx="3730325" cy="952545"/>
          </a:xfrm>
          <a:prstGeom prst="rect">
            <a:avLst/>
          </a:prstGeom>
        </p:spPr>
      </p:pic>
      <p:sp>
        <p:nvSpPr>
          <p:cNvPr id="5" name="CuadroTexto 4"/>
          <p:cNvSpPr txBox="1"/>
          <p:nvPr/>
        </p:nvSpPr>
        <p:spPr>
          <a:xfrm>
            <a:off x="10572792" y="1943145"/>
            <a:ext cx="184666" cy="369332"/>
          </a:xfrm>
          <a:prstGeom prst="rect">
            <a:avLst/>
          </a:prstGeom>
          <a:noFill/>
        </p:spPr>
        <p:txBody>
          <a:bodyPr wrap="none" rtlCol="0">
            <a:spAutoFit/>
          </a:bodyPr>
          <a:lstStyle/>
          <a:p>
            <a:endParaRPr lang="es-ES" dirty="0"/>
          </a:p>
        </p:txBody>
      </p:sp>
      <p:sp>
        <p:nvSpPr>
          <p:cNvPr id="20" name="Rectángulo 19"/>
          <p:cNvSpPr/>
          <p:nvPr/>
        </p:nvSpPr>
        <p:spPr>
          <a:xfrm>
            <a:off x="251010" y="3361034"/>
            <a:ext cx="8641976" cy="1200329"/>
          </a:xfrm>
          <a:prstGeom prst="rect">
            <a:avLst/>
          </a:prstGeom>
        </p:spPr>
        <p:txBody>
          <a:bodyPr wrap="square">
            <a:spAutoFit/>
          </a:bodyPr>
          <a:lstStyle/>
          <a:p>
            <a:pPr algn="ctr"/>
            <a:r>
              <a:rPr lang="es-ES" sz="3600" b="1" spc="500" dirty="0" smtClean="0">
                <a:ea typeface="Open Sans Light" panose="020B0306030504020204" pitchFamily="34" charset="0"/>
                <a:cs typeface="Open Sans Light" panose="020B0306030504020204" pitchFamily="34" charset="0"/>
              </a:rPr>
              <a:t>RESUMEN DE CONTENIDOS</a:t>
            </a:r>
          </a:p>
          <a:p>
            <a:pPr algn="ctr"/>
            <a:r>
              <a:rPr lang="es-ES" sz="3600" b="1" spc="500" dirty="0" smtClean="0">
                <a:ea typeface="Open Sans Light" panose="020B0306030504020204" pitchFamily="34" charset="0"/>
                <a:cs typeface="Open Sans Light" panose="020B0306030504020204" pitchFamily="34" charset="0"/>
              </a:rPr>
              <a:t>Mayo 2019</a:t>
            </a:r>
            <a:endParaRPr lang="es-ES" sz="3600" b="1" spc="500" dirty="0">
              <a:ea typeface="Open Sans Light" panose="020B0306030504020204" pitchFamily="34" charset="0"/>
              <a:cs typeface="Open Sans Light" panose="020B0306030504020204" pitchFamily="34" charset="0"/>
            </a:endParaRPr>
          </a:p>
        </p:txBody>
      </p:sp>
      <p:cxnSp>
        <p:nvCxnSpPr>
          <p:cNvPr id="26" name="Conector recto 25"/>
          <p:cNvCxnSpPr/>
          <p:nvPr/>
        </p:nvCxnSpPr>
        <p:spPr>
          <a:xfrm>
            <a:off x="3603510" y="4587018"/>
            <a:ext cx="1936977" cy="1588"/>
          </a:xfrm>
          <a:prstGeom prst="line">
            <a:avLst/>
          </a:prstGeom>
          <a:ln w="12700" cap="flat" cmpd="sng" algn="ctr">
            <a:solidFill>
              <a:srgbClr val="75223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7" name="CuadroTexto 26"/>
          <p:cNvSpPr txBox="1"/>
          <p:nvPr/>
        </p:nvSpPr>
        <p:spPr>
          <a:xfrm>
            <a:off x="-2269955" y="5498559"/>
            <a:ext cx="184666" cy="369332"/>
          </a:xfrm>
          <a:prstGeom prst="rect">
            <a:avLst/>
          </a:prstGeom>
          <a:noFill/>
        </p:spPr>
        <p:txBody>
          <a:bodyPr wrap="none" rtlCol="0">
            <a:spAutoFit/>
          </a:bodyPr>
          <a:lstStyle/>
          <a:p>
            <a:endParaRPr lang="es-ES" dirty="0"/>
          </a:p>
        </p:txBody>
      </p:sp>
      <p:pic>
        <p:nvPicPr>
          <p:cNvPr id="11" name="Imagen 10" descr="WIM-logo-COM-gradient-VcM-201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8067" y="6114254"/>
            <a:ext cx="1446733" cy="417744"/>
          </a:xfrm>
          <a:prstGeom prst="rect">
            <a:avLst/>
          </a:prstGeom>
        </p:spPr>
      </p:pic>
      <p:cxnSp>
        <p:nvCxnSpPr>
          <p:cNvPr id="10" name="Conector recto 9"/>
          <p:cNvCxnSpPr/>
          <p:nvPr/>
        </p:nvCxnSpPr>
        <p:spPr>
          <a:xfrm>
            <a:off x="3629780" y="3282165"/>
            <a:ext cx="1936977" cy="1588"/>
          </a:xfrm>
          <a:prstGeom prst="line">
            <a:avLst/>
          </a:prstGeom>
          <a:ln w="12700" cap="flat" cmpd="sng" algn="ctr">
            <a:solidFill>
              <a:srgbClr val="75223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551759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descr="FONDO.jpg"/>
          <p:cNvPicPr>
            <a:picLocks noChangeAspect="1"/>
          </p:cNvPicPr>
          <p:nvPr/>
        </p:nvPicPr>
        <p:blipFill>
          <a:blip r:embed="rId2">
            <a:alphaModFix/>
          </a:blip>
          <a:stretch>
            <a:fillRect/>
          </a:stretch>
        </p:blipFill>
        <p:spPr>
          <a:xfrm rot="5400000">
            <a:off x="1134958" y="-1143003"/>
            <a:ext cx="6858003" cy="9144003"/>
          </a:xfrm>
          <a:prstGeom prst="rect">
            <a:avLst/>
          </a:prstGeom>
        </p:spPr>
      </p:pic>
      <p:sp>
        <p:nvSpPr>
          <p:cNvPr id="5" name="CuadroTexto 4"/>
          <p:cNvSpPr txBox="1"/>
          <p:nvPr/>
        </p:nvSpPr>
        <p:spPr>
          <a:xfrm>
            <a:off x="10572792" y="1313626"/>
            <a:ext cx="184666" cy="369332"/>
          </a:xfrm>
          <a:prstGeom prst="rect">
            <a:avLst/>
          </a:prstGeom>
          <a:noFill/>
        </p:spPr>
        <p:txBody>
          <a:bodyPr wrap="none" rtlCol="0">
            <a:spAutoFit/>
          </a:bodyPr>
          <a:lstStyle/>
          <a:p>
            <a:endParaRPr lang="es-ES" dirty="0"/>
          </a:p>
        </p:txBody>
      </p:sp>
      <p:cxnSp>
        <p:nvCxnSpPr>
          <p:cNvPr id="26" name="Conector recto 25"/>
          <p:cNvCxnSpPr/>
          <p:nvPr/>
        </p:nvCxnSpPr>
        <p:spPr>
          <a:xfrm>
            <a:off x="882189" y="1014353"/>
            <a:ext cx="4429955" cy="3632"/>
          </a:xfrm>
          <a:prstGeom prst="line">
            <a:avLst/>
          </a:prstGeom>
          <a:ln w="28575">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7" name="CuadroTexto 26"/>
          <p:cNvSpPr txBox="1"/>
          <p:nvPr/>
        </p:nvSpPr>
        <p:spPr>
          <a:xfrm>
            <a:off x="-2269955" y="5498559"/>
            <a:ext cx="184666" cy="369332"/>
          </a:xfrm>
          <a:prstGeom prst="rect">
            <a:avLst/>
          </a:prstGeom>
          <a:noFill/>
        </p:spPr>
        <p:txBody>
          <a:bodyPr wrap="none" rtlCol="0">
            <a:spAutoFit/>
          </a:bodyPr>
          <a:lstStyle/>
          <a:p>
            <a:endParaRPr lang="es-ES" dirty="0"/>
          </a:p>
        </p:txBody>
      </p:sp>
      <p:sp>
        <p:nvSpPr>
          <p:cNvPr id="10" name="Rectángulo 9"/>
          <p:cNvSpPr/>
          <p:nvPr/>
        </p:nvSpPr>
        <p:spPr>
          <a:xfrm>
            <a:off x="1028062" y="433035"/>
            <a:ext cx="7224596" cy="584776"/>
          </a:xfrm>
          <a:prstGeom prst="rect">
            <a:avLst/>
          </a:prstGeom>
        </p:spPr>
        <p:txBody>
          <a:bodyPr wrap="square">
            <a:spAutoFit/>
          </a:bodyPr>
          <a:lstStyle/>
          <a:p>
            <a:r>
              <a:rPr lang="es-ES" sz="3200" b="1" dirty="0" smtClean="0">
                <a:latin typeface="Arial"/>
                <a:cs typeface="Arial"/>
              </a:rPr>
              <a:t>ÍNDICE</a:t>
            </a:r>
            <a:endParaRPr lang="es-ES" sz="3200" b="1" dirty="0">
              <a:latin typeface="Arial"/>
              <a:cs typeface="Arial"/>
            </a:endParaRPr>
          </a:p>
        </p:txBody>
      </p:sp>
      <p:sp>
        <p:nvSpPr>
          <p:cNvPr id="11" name="Rectángulo 10"/>
          <p:cNvSpPr/>
          <p:nvPr/>
        </p:nvSpPr>
        <p:spPr>
          <a:xfrm>
            <a:off x="1109289" y="1336306"/>
            <a:ext cx="3137570" cy="400110"/>
          </a:xfrm>
          <a:prstGeom prst="rect">
            <a:avLst/>
          </a:prstGeom>
        </p:spPr>
        <p:txBody>
          <a:bodyPr wrap="square">
            <a:spAutoFit/>
          </a:bodyPr>
          <a:lstStyle/>
          <a:p>
            <a:endParaRPr lang="es-ES" sz="2000" dirty="0">
              <a:solidFill>
                <a:schemeClr val="tx1">
                  <a:lumMod val="50000"/>
                  <a:lumOff val="50000"/>
                </a:schemeClr>
              </a:solidFill>
              <a:latin typeface="Arial"/>
              <a:cs typeface="Arial"/>
            </a:endParaRPr>
          </a:p>
        </p:txBody>
      </p:sp>
      <p:sp>
        <p:nvSpPr>
          <p:cNvPr id="17" name="Rectángulo 16"/>
          <p:cNvSpPr/>
          <p:nvPr/>
        </p:nvSpPr>
        <p:spPr>
          <a:xfrm>
            <a:off x="996669" y="1190055"/>
            <a:ext cx="287869" cy="769441"/>
          </a:xfrm>
          <a:prstGeom prst="rect">
            <a:avLst/>
          </a:prstGeom>
        </p:spPr>
        <p:txBody>
          <a:bodyPr wrap="square">
            <a:spAutoFit/>
          </a:bodyPr>
          <a:lstStyle/>
          <a:p>
            <a:r>
              <a:rPr lang="es-ES" sz="4400" b="1" dirty="0" smtClean="0">
                <a:solidFill>
                  <a:srgbClr val="752231"/>
                </a:solidFill>
                <a:latin typeface="Arial"/>
                <a:cs typeface="Arial"/>
              </a:rPr>
              <a:t>1</a:t>
            </a:r>
            <a:endParaRPr lang="es-ES" sz="3200" b="1" dirty="0">
              <a:solidFill>
                <a:srgbClr val="752231"/>
              </a:solidFill>
              <a:latin typeface="Arial"/>
              <a:cs typeface="Arial"/>
            </a:endParaRPr>
          </a:p>
        </p:txBody>
      </p:sp>
      <p:sp>
        <p:nvSpPr>
          <p:cNvPr id="18" name="CuadroTexto 17"/>
          <p:cNvSpPr txBox="1"/>
          <p:nvPr/>
        </p:nvSpPr>
        <p:spPr>
          <a:xfrm>
            <a:off x="10572792" y="2204969"/>
            <a:ext cx="184666" cy="369332"/>
          </a:xfrm>
          <a:prstGeom prst="rect">
            <a:avLst/>
          </a:prstGeom>
          <a:noFill/>
        </p:spPr>
        <p:txBody>
          <a:bodyPr wrap="none" rtlCol="0">
            <a:spAutoFit/>
          </a:bodyPr>
          <a:lstStyle/>
          <a:p>
            <a:endParaRPr lang="es-ES" dirty="0"/>
          </a:p>
        </p:txBody>
      </p:sp>
      <p:cxnSp>
        <p:nvCxnSpPr>
          <p:cNvPr id="19" name="Conector recto 18"/>
          <p:cNvCxnSpPr/>
          <p:nvPr/>
        </p:nvCxnSpPr>
        <p:spPr>
          <a:xfrm>
            <a:off x="1015332" y="1971552"/>
            <a:ext cx="4277959" cy="1"/>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1" name="Rectángulo 20"/>
          <p:cNvSpPr/>
          <p:nvPr/>
        </p:nvSpPr>
        <p:spPr>
          <a:xfrm>
            <a:off x="1015332" y="1983757"/>
            <a:ext cx="287869" cy="769441"/>
          </a:xfrm>
          <a:prstGeom prst="rect">
            <a:avLst/>
          </a:prstGeom>
        </p:spPr>
        <p:txBody>
          <a:bodyPr wrap="square">
            <a:spAutoFit/>
          </a:bodyPr>
          <a:lstStyle/>
          <a:p>
            <a:r>
              <a:rPr lang="es-ES" sz="4400" b="1" dirty="0" smtClean="0">
                <a:solidFill>
                  <a:srgbClr val="752231"/>
                </a:solidFill>
                <a:latin typeface="Arial"/>
                <a:cs typeface="Arial"/>
              </a:rPr>
              <a:t>2</a:t>
            </a:r>
            <a:endParaRPr lang="es-ES" sz="4000" b="1" dirty="0">
              <a:solidFill>
                <a:srgbClr val="752231"/>
              </a:solidFill>
              <a:latin typeface="Arial"/>
              <a:cs typeface="Arial"/>
            </a:endParaRPr>
          </a:p>
        </p:txBody>
      </p:sp>
      <p:cxnSp>
        <p:nvCxnSpPr>
          <p:cNvPr id="23" name="Conector recto 22"/>
          <p:cNvCxnSpPr/>
          <p:nvPr/>
        </p:nvCxnSpPr>
        <p:spPr>
          <a:xfrm flipV="1">
            <a:off x="1126233" y="2707643"/>
            <a:ext cx="4179749" cy="16944"/>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5" name="Rectángulo 24"/>
          <p:cNvSpPr/>
          <p:nvPr/>
        </p:nvSpPr>
        <p:spPr>
          <a:xfrm>
            <a:off x="1015332" y="2824257"/>
            <a:ext cx="287869" cy="769441"/>
          </a:xfrm>
          <a:prstGeom prst="rect">
            <a:avLst/>
          </a:prstGeom>
        </p:spPr>
        <p:txBody>
          <a:bodyPr wrap="square">
            <a:spAutoFit/>
          </a:bodyPr>
          <a:lstStyle/>
          <a:p>
            <a:r>
              <a:rPr lang="es-ES" sz="4400" b="1" dirty="0" smtClean="0">
                <a:solidFill>
                  <a:srgbClr val="752231"/>
                </a:solidFill>
                <a:latin typeface="Arial"/>
                <a:cs typeface="Arial"/>
              </a:rPr>
              <a:t>3</a:t>
            </a:r>
            <a:endParaRPr lang="es-ES" sz="3200" b="1" dirty="0">
              <a:solidFill>
                <a:srgbClr val="752231"/>
              </a:solidFill>
              <a:latin typeface="Arial"/>
              <a:cs typeface="Arial"/>
            </a:endParaRPr>
          </a:p>
        </p:txBody>
      </p:sp>
      <p:sp>
        <p:nvSpPr>
          <p:cNvPr id="28" name="CuadroTexto 27"/>
          <p:cNvSpPr txBox="1"/>
          <p:nvPr/>
        </p:nvSpPr>
        <p:spPr>
          <a:xfrm>
            <a:off x="10572792" y="3845982"/>
            <a:ext cx="184666" cy="369332"/>
          </a:xfrm>
          <a:prstGeom prst="rect">
            <a:avLst/>
          </a:prstGeom>
          <a:noFill/>
        </p:spPr>
        <p:txBody>
          <a:bodyPr wrap="none" rtlCol="0">
            <a:spAutoFit/>
          </a:bodyPr>
          <a:lstStyle/>
          <a:p>
            <a:endParaRPr lang="es-ES" dirty="0"/>
          </a:p>
        </p:txBody>
      </p:sp>
      <p:cxnSp>
        <p:nvCxnSpPr>
          <p:cNvPr id="29" name="Conector recto 28"/>
          <p:cNvCxnSpPr/>
          <p:nvPr/>
        </p:nvCxnSpPr>
        <p:spPr>
          <a:xfrm flipV="1">
            <a:off x="1095416" y="3578954"/>
            <a:ext cx="4138850" cy="103"/>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31" name="Rectángulo 30"/>
          <p:cNvSpPr/>
          <p:nvPr/>
        </p:nvSpPr>
        <p:spPr>
          <a:xfrm>
            <a:off x="1009660" y="3603168"/>
            <a:ext cx="287869" cy="769441"/>
          </a:xfrm>
          <a:prstGeom prst="rect">
            <a:avLst/>
          </a:prstGeom>
        </p:spPr>
        <p:txBody>
          <a:bodyPr wrap="square">
            <a:spAutoFit/>
          </a:bodyPr>
          <a:lstStyle/>
          <a:p>
            <a:r>
              <a:rPr lang="es-ES" sz="4400" b="1" dirty="0" smtClean="0">
                <a:solidFill>
                  <a:srgbClr val="752231"/>
                </a:solidFill>
                <a:latin typeface="Arial"/>
                <a:cs typeface="Arial"/>
              </a:rPr>
              <a:t>4</a:t>
            </a:r>
            <a:endParaRPr lang="es-ES" sz="3200" b="1" dirty="0">
              <a:solidFill>
                <a:srgbClr val="752231"/>
              </a:solidFill>
              <a:latin typeface="Arial"/>
              <a:cs typeface="Arial"/>
            </a:endParaRPr>
          </a:p>
        </p:txBody>
      </p:sp>
      <p:sp>
        <p:nvSpPr>
          <p:cNvPr id="32" name="CuadroTexto 31"/>
          <p:cNvSpPr txBox="1"/>
          <p:nvPr/>
        </p:nvSpPr>
        <p:spPr>
          <a:xfrm>
            <a:off x="10572792" y="4737325"/>
            <a:ext cx="184666" cy="369332"/>
          </a:xfrm>
          <a:prstGeom prst="rect">
            <a:avLst/>
          </a:prstGeom>
          <a:noFill/>
        </p:spPr>
        <p:txBody>
          <a:bodyPr wrap="none" rtlCol="0">
            <a:spAutoFit/>
          </a:bodyPr>
          <a:lstStyle/>
          <a:p>
            <a:endParaRPr lang="es-ES" dirty="0"/>
          </a:p>
        </p:txBody>
      </p:sp>
      <p:cxnSp>
        <p:nvCxnSpPr>
          <p:cNvPr id="33" name="Conector recto 32"/>
          <p:cNvCxnSpPr/>
          <p:nvPr/>
        </p:nvCxnSpPr>
        <p:spPr>
          <a:xfrm>
            <a:off x="1126233" y="4325511"/>
            <a:ext cx="4108033" cy="13329"/>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35" name="Rectángulo 34"/>
          <p:cNvSpPr/>
          <p:nvPr/>
        </p:nvSpPr>
        <p:spPr>
          <a:xfrm>
            <a:off x="1018537" y="4412866"/>
            <a:ext cx="287869" cy="769441"/>
          </a:xfrm>
          <a:prstGeom prst="rect">
            <a:avLst/>
          </a:prstGeom>
        </p:spPr>
        <p:txBody>
          <a:bodyPr wrap="square">
            <a:spAutoFit/>
          </a:bodyPr>
          <a:lstStyle/>
          <a:p>
            <a:r>
              <a:rPr lang="es-ES" sz="4400" b="1" dirty="0" smtClean="0">
                <a:solidFill>
                  <a:srgbClr val="752231"/>
                </a:solidFill>
                <a:latin typeface="Arial"/>
                <a:cs typeface="Arial"/>
              </a:rPr>
              <a:t>5</a:t>
            </a:r>
            <a:endParaRPr lang="es-ES" sz="3200" b="1" dirty="0">
              <a:solidFill>
                <a:srgbClr val="752231"/>
              </a:solidFill>
              <a:latin typeface="Arial"/>
              <a:cs typeface="Arial"/>
            </a:endParaRPr>
          </a:p>
        </p:txBody>
      </p:sp>
      <p:cxnSp>
        <p:nvCxnSpPr>
          <p:cNvPr id="36" name="Conector recto 35"/>
          <p:cNvCxnSpPr/>
          <p:nvPr/>
        </p:nvCxnSpPr>
        <p:spPr>
          <a:xfrm>
            <a:off x="1162471" y="5182307"/>
            <a:ext cx="4087014" cy="18195"/>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42" name="Rectángulo 41"/>
          <p:cNvSpPr/>
          <p:nvPr/>
        </p:nvSpPr>
        <p:spPr>
          <a:xfrm>
            <a:off x="2104153" y="2152925"/>
            <a:ext cx="3137570" cy="400110"/>
          </a:xfrm>
          <a:prstGeom prst="rect">
            <a:avLst/>
          </a:prstGeom>
        </p:spPr>
        <p:txBody>
          <a:bodyPr wrap="square">
            <a:spAutoFit/>
          </a:bodyPr>
          <a:lstStyle/>
          <a:p>
            <a:pPr algn="r"/>
            <a:r>
              <a:rPr lang="es-ES_tradnl" sz="2000" b="1" dirty="0" smtClean="0"/>
              <a:t>LA FEV EN LOS MEDIOS</a:t>
            </a:r>
            <a:endParaRPr lang="es-ES" sz="2000" b="1" dirty="0"/>
          </a:p>
        </p:txBody>
      </p:sp>
      <p:sp>
        <p:nvSpPr>
          <p:cNvPr id="43" name="Rectángulo 42"/>
          <p:cNvSpPr/>
          <p:nvPr/>
        </p:nvSpPr>
        <p:spPr>
          <a:xfrm>
            <a:off x="2174574" y="3036726"/>
            <a:ext cx="3137570" cy="400110"/>
          </a:xfrm>
          <a:prstGeom prst="rect">
            <a:avLst/>
          </a:prstGeom>
        </p:spPr>
        <p:txBody>
          <a:bodyPr wrap="square">
            <a:spAutoFit/>
          </a:bodyPr>
          <a:lstStyle/>
          <a:p>
            <a:pPr algn="r"/>
            <a:r>
              <a:rPr lang="es-ES_tradnl" sz="2000" b="1" dirty="0" smtClean="0"/>
              <a:t>FICHAS PAÍS</a:t>
            </a:r>
            <a:endParaRPr lang="es-ES" sz="2000" b="1" dirty="0"/>
          </a:p>
        </p:txBody>
      </p:sp>
      <p:sp>
        <p:nvSpPr>
          <p:cNvPr id="44" name="Rectángulo 43"/>
          <p:cNvSpPr/>
          <p:nvPr/>
        </p:nvSpPr>
        <p:spPr>
          <a:xfrm>
            <a:off x="2145231" y="3803561"/>
            <a:ext cx="3137570" cy="400110"/>
          </a:xfrm>
          <a:prstGeom prst="rect">
            <a:avLst/>
          </a:prstGeom>
        </p:spPr>
        <p:txBody>
          <a:bodyPr wrap="square">
            <a:spAutoFit/>
          </a:bodyPr>
          <a:lstStyle/>
          <a:p>
            <a:pPr algn="r"/>
            <a:r>
              <a:rPr lang="es-ES_tradnl" sz="2000" b="1" dirty="0" smtClean="0"/>
              <a:t>ESTUDIOS E INFORMES</a:t>
            </a:r>
            <a:endParaRPr lang="es-ES" sz="2000" b="1" dirty="0"/>
          </a:p>
        </p:txBody>
      </p:sp>
      <p:sp>
        <p:nvSpPr>
          <p:cNvPr id="45" name="Rectángulo 44"/>
          <p:cNvSpPr/>
          <p:nvPr/>
        </p:nvSpPr>
        <p:spPr>
          <a:xfrm>
            <a:off x="614364" y="4582298"/>
            <a:ext cx="4659680" cy="400110"/>
          </a:xfrm>
          <a:prstGeom prst="rect">
            <a:avLst/>
          </a:prstGeom>
        </p:spPr>
        <p:txBody>
          <a:bodyPr wrap="square">
            <a:spAutoFit/>
          </a:bodyPr>
          <a:lstStyle/>
          <a:p>
            <a:pPr algn="r"/>
            <a:r>
              <a:rPr lang="es-ES_tradnl" sz="2000" b="1" dirty="0" smtClean="0"/>
              <a:t>NOVEDADES LEGISLATIVAS</a:t>
            </a:r>
            <a:endParaRPr lang="es-ES" sz="2000" b="1" dirty="0"/>
          </a:p>
        </p:txBody>
      </p:sp>
      <p:sp>
        <p:nvSpPr>
          <p:cNvPr id="30" name="Rectángulo 29"/>
          <p:cNvSpPr/>
          <p:nvPr/>
        </p:nvSpPr>
        <p:spPr>
          <a:xfrm>
            <a:off x="2145231" y="1445065"/>
            <a:ext cx="3137570" cy="400110"/>
          </a:xfrm>
          <a:prstGeom prst="rect">
            <a:avLst/>
          </a:prstGeom>
        </p:spPr>
        <p:txBody>
          <a:bodyPr wrap="square">
            <a:spAutoFit/>
          </a:bodyPr>
          <a:lstStyle/>
          <a:p>
            <a:pPr algn="r"/>
            <a:r>
              <a:rPr lang="es-ES_tradnl" sz="2000" b="1" dirty="0" smtClean="0"/>
              <a:t>CIRCULARES</a:t>
            </a:r>
            <a:endParaRPr lang="es-ES" sz="2000" b="1" dirty="0">
              <a:latin typeface="Arial"/>
              <a:cs typeface="Arial"/>
            </a:endParaRPr>
          </a:p>
        </p:txBody>
      </p:sp>
      <p:sp>
        <p:nvSpPr>
          <p:cNvPr id="34" name="Rectángulo 34"/>
          <p:cNvSpPr/>
          <p:nvPr/>
        </p:nvSpPr>
        <p:spPr>
          <a:xfrm>
            <a:off x="1028062" y="5165341"/>
            <a:ext cx="287869" cy="769441"/>
          </a:xfrm>
          <a:prstGeom prst="rect">
            <a:avLst/>
          </a:prstGeom>
        </p:spPr>
        <p:txBody>
          <a:bodyPr wrap="square">
            <a:spAutoFit/>
          </a:bodyPr>
          <a:lstStyle/>
          <a:p>
            <a:r>
              <a:rPr lang="es-ES" sz="4400" b="1" dirty="0" smtClean="0">
                <a:solidFill>
                  <a:srgbClr val="752231"/>
                </a:solidFill>
                <a:latin typeface="Arial"/>
                <a:cs typeface="Arial"/>
              </a:rPr>
              <a:t>6</a:t>
            </a:r>
            <a:endParaRPr lang="es-ES" sz="4400" b="1" dirty="0">
              <a:solidFill>
                <a:srgbClr val="752231"/>
              </a:solidFill>
              <a:latin typeface="Arial"/>
              <a:cs typeface="Arial"/>
            </a:endParaRPr>
          </a:p>
        </p:txBody>
      </p:sp>
      <p:sp>
        <p:nvSpPr>
          <p:cNvPr id="37" name="Rectángulo 44"/>
          <p:cNvSpPr/>
          <p:nvPr/>
        </p:nvSpPr>
        <p:spPr>
          <a:xfrm>
            <a:off x="614364" y="5350006"/>
            <a:ext cx="4659680" cy="400110"/>
          </a:xfrm>
          <a:prstGeom prst="rect">
            <a:avLst/>
          </a:prstGeom>
        </p:spPr>
        <p:txBody>
          <a:bodyPr wrap="square">
            <a:spAutoFit/>
          </a:bodyPr>
          <a:lstStyle/>
          <a:p>
            <a:pPr algn="r"/>
            <a:r>
              <a:rPr lang="es-ES_tradnl" sz="2000" b="1" dirty="0" smtClean="0"/>
              <a:t>PRÓXIMAS FERIAS</a:t>
            </a:r>
            <a:endParaRPr lang="es-ES" sz="2000" b="1" dirty="0"/>
          </a:p>
        </p:txBody>
      </p:sp>
      <p:cxnSp>
        <p:nvCxnSpPr>
          <p:cNvPr id="38" name="Conector recto 35"/>
          <p:cNvCxnSpPr/>
          <p:nvPr/>
        </p:nvCxnSpPr>
        <p:spPr>
          <a:xfrm>
            <a:off x="1162471" y="5925257"/>
            <a:ext cx="4087014" cy="18195"/>
          </a:xfrm>
          <a:prstGeom prst="line">
            <a:avLst/>
          </a:prstGeom>
          <a:ln w="12700" cap="flat" cmpd="sng" algn="ctr">
            <a:solidFill>
              <a:schemeClr val="tx1">
                <a:lumMod val="50000"/>
                <a:lumOff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39" name="Shape 2993"/>
          <p:cNvSpPr/>
          <p:nvPr/>
        </p:nvSpPr>
        <p:spPr>
          <a:xfrm>
            <a:off x="1563260" y="4490600"/>
            <a:ext cx="611314" cy="583505"/>
          </a:xfrm>
          <a:custGeom>
            <a:avLst/>
            <a:gdLst/>
            <a:ahLst/>
            <a:cxnLst>
              <a:cxn ang="0">
                <a:pos x="wd2" y="hd2"/>
              </a:cxn>
              <a:cxn ang="5400000">
                <a:pos x="wd2" y="hd2"/>
              </a:cxn>
              <a:cxn ang="10800000">
                <a:pos x="wd2" y="hd2"/>
              </a:cxn>
              <a:cxn ang="16200000">
                <a:pos x="wd2" y="hd2"/>
              </a:cxn>
            </a:cxnLst>
            <a:rect l="0" t="0" r="r" b="b"/>
            <a:pathLst>
              <a:path w="21600" h="21600" extrusionOk="0">
                <a:moveTo>
                  <a:pt x="13937" y="13677"/>
                </a:moveTo>
                <a:lnTo>
                  <a:pt x="16646" y="4212"/>
                </a:lnTo>
                <a:lnTo>
                  <a:pt x="11503" y="4248"/>
                </a:lnTo>
                <a:lnTo>
                  <a:pt x="11503" y="19037"/>
                </a:lnTo>
                <a:lnTo>
                  <a:pt x="17537" y="19037"/>
                </a:lnTo>
                <a:lnTo>
                  <a:pt x="17537" y="21600"/>
                </a:lnTo>
                <a:lnTo>
                  <a:pt x="4063" y="21600"/>
                </a:lnTo>
                <a:lnTo>
                  <a:pt x="4063" y="19037"/>
                </a:lnTo>
                <a:lnTo>
                  <a:pt x="10097" y="19037"/>
                </a:lnTo>
                <a:lnTo>
                  <a:pt x="10097" y="4230"/>
                </a:lnTo>
                <a:lnTo>
                  <a:pt x="4937" y="4195"/>
                </a:lnTo>
                <a:lnTo>
                  <a:pt x="7663" y="13659"/>
                </a:lnTo>
                <a:lnTo>
                  <a:pt x="8126" y="13659"/>
                </a:lnTo>
                <a:cubicBezTo>
                  <a:pt x="8126" y="16007"/>
                  <a:pt x="6291" y="17907"/>
                  <a:pt x="4063" y="17907"/>
                </a:cubicBezTo>
                <a:cubicBezTo>
                  <a:pt x="1834" y="17907"/>
                  <a:pt x="0" y="16007"/>
                  <a:pt x="0" y="13659"/>
                </a:cubicBezTo>
                <a:lnTo>
                  <a:pt x="394" y="13659"/>
                </a:lnTo>
                <a:lnTo>
                  <a:pt x="3103" y="4195"/>
                </a:lnTo>
                <a:lnTo>
                  <a:pt x="3034" y="4195"/>
                </a:lnTo>
                <a:lnTo>
                  <a:pt x="3034" y="2958"/>
                </a:lnTo>
                <a:lnTo>
                  <a:pt x="10114" y="2958"/>
                </a:lnTo>
                <a:lnTo>
                  <a:pt x="10097" y="0"/>
                </a:lnTo>
                <a:lnTo>
                  <a:pt x="11520" y="0"/>
                </a:lnTo>
                <a:lnTo>
                  <a:pt x="11503" y="2958"/>
                </a:lnTo>
                <a:lnTo>
                  <a:pt x="18566" y="2958"/>
                </a:lnTo>
                <a:lnTo>
                  <a:pt x="18566" y="4195"/>
                </a:lnTo>
                <a:lnTo>
                  <a:pt x="18480" y="4195"/>
                </a:lnTo>
                <a:lnTo>
                  <a:pt x="21206" y="13659"/>
                </a:lnTo>
                <a:lnTo>
                  <a:pt x="21600" y="13659"/>
                </a:lnTo>
                <a:cubicBezTo>
                  <a:pt x="21600" y="15989"/>
                  <a:pt x="19766" y="17907"/>
                  <a:pt x="17537" y="17907"/>
                </a:cubicBezTo>
                <a:cubicBezTo>
                  <a:pt x="15309" y="17907"/>
                  <a:pt x="13474" y="16007"/>
                  <a:pt x="13474" y="13659"/>
                </a:cubicBezTo>
                <a:lnTo>
                  <a:pt x="13937" y="13659"/>
                </a:lnTo>
                <a:lnTo>
                  <a:pt x="13937" y="13677"/>
                </a:lnTo>
                <a:close/>
                <a:moveTo>
                  <a:pt x="4063" y="4320"/>
                </a:moveTo>
                <a:lnTo>
                  <a:pt x="4029" y="4320"/>
                </a:lnTo>
                <a:lnTo>
                  <a:pt x="1371" y="13677"/>
                </a:lnTo>
                <a:lnTo>
                  <a:pt x="6771" y="13677"/>
                </a:lnTo>
                <a:lnTo>
                  <a:pt x="4063" y="4320"/>
                </a:lnTo>
                <a:close/>
                <a:moveTo>
                  <a:pt x="14846" y="13677"/>
                </a:moveTo>
                <a:lnTo>
                  <a:pt x="20246" y="13677"/>
                </a:lnTo>
                <a:lnTo>
                  <a:pt x="17589" y="4320"/>
                </a:lnTo>
                <a:lnTo>
                  <a:pt x="17554" y="4320"/>
                </a:lnTo>
                <a:lnTo>
                  <a:pt x="14846" y="13677"/>
                </a:lnTo>
                <a:close/>
              </a:path>
            </a:pathLst>
          </a:custGeom>
          <a:solidFill>
            <a:srgbClr val="752231"/>
          </a:solidFill>
          <a:ln w="3175">
            <a:miter lim="400000"/>
          </a:ln>
        </p:spPr>
        <p:txBody>
          <a:bodyPr lIns="45719" rIns="45719" anchor="ctr"/>
          <a:lstStyle/>
          <a:p>
            <a:pPr algn="l" defTabSz="457200">
              <a:lnSpc>
                <a:spcPct val="93000"/>
              </a:lnSpc>
              <a:defRPr sz="1800">
                <a:latin typeface="Arial"/>
                <a:ea typeface="Arial"/>
                <a:cs typeface="Arial"/>
                <a:sym typeface="Arial"/>
              </a:defRPr>
            </a:pPr>
            <a:endParaRPr/>
          </a:p>
        </p:txBody>
      </p:sp>
      <p:sp>
        <p:nvSpPr>
          <p:cNvPr id="3" name="AutoShape 14" descr="Resultado de imagen de CIRCULAR IC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16" descr="Resultado de imagen de CIRCULAR IC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8" descr="Resultado de imagen de CIRCULAR IC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20" descr="Resultado de imagen de CIRCULAR ICON"/>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8" name="AutoShape 22" descr="Resultado de imagen de CIRCULAR ICON"/>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24" descr="Resultado de imagen de CIRCULAR ICON"/>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4" name="AutoShape 26" descr="Resultado de imagen de CIRCULAR ICON"/>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5" name="AutoShape 28" descr="Resultado de imagen de CIRCULAR ICON"/>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6" name="AutoShape 30" descr="Resultado de imagen de CIRCULAR ICON"/>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20" name="AutoShape 32" descr="Resultado de imagen de CIRCULAR ICON"/>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22" name="AutoShape 34" descr="Imagen relacionada"/>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7" name="Imagen 29" descr="virgullilla_fev.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5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58"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sp>
        <p:nvSpPr>
          <p:cNvPr id="24" name="AutoShape 42" descr="data:image/png;base64,iVBORw0KGgoAAAANSUhEUgAAAfkAAAH5CAYAAACCtkfkAAAgAElEQVR4XuydB5gdVfnGf3M3MYQiTRBCkY6KCIg0aXvnbkJXUJAi3QoWxD8oRQQsNEWKiiIqiIggKL2FvXMX6b0jiIACUqVEIAmQ3Pk/k7mBEHb3ztw5M3Nm5p3nyRNMznm/7/t9E9+ddo6DDhEQgcIS2BgWew8s2YYlHZjgwxLB7074Z4s6MM6BsT68Bxg7yq/55oLwCvA68Mbcvxx4ow3THXjZgRd9eBF4Ifi91vnfPrwwNvzzFyfDa4UFrMRFoOAEnILnr/RFoLQEBmAFHz4ALOvDMsBSgXn7sCQwAVi6IMVPA54GnnHg6TY8U4OngGfb8LQDz7wJT18bjtEhAiJgkIBM3iBMSYlAVAL9sFBfaN4fcGDZNixL578DUw8MPapWycY9ANwf/HLg/plw3xA8WLIaVY4IZEZAJp8ZagWqKoFJsMwMWBNYF/hY5/f3VZVHj3XfAzzow301uLdj/v/sUUvTRKAyBGTylWm1Cs2CQGDoM2FtH9bm7V+LZxG7gjGmAHcBdwB3+nBHK7wLoEMERKBDQCavU0EEeiSwDcz7GmwEbOzAOh1j1xV6jzwNTZsO3OPAbW24uw9uHYQ7DWlLRgQKR0AmX7iWKeG8CGwEC4+DTX3YxIGNffh4XrkobiwCzwFN4Oo+uOrq8KU/HSJQCQIy+Uq0WUX2QqAflqhBHdgkuFoHVutFR3OsI/BQYPh++Msbglety1AJiYAhAjJ5QyAlU3wCA7CgD9sCbju8Bb988atSBREI3AhcBVzhwS0RxmuICBSGgEy+MK1SomkQ6Lz5/hngk4RX7TqqTSD4lv9yHy4dA5O1kE+1T4YyVC+TL0MXVUMsAnVYLzB1JzT2j8SarMFVI3C1A5f1wcWT4bGqFa96i09AJl/8HqqCCARc2MaBrX34NKA34CMw05B3EfgHcDFwnm7r6+woCgGZfFE6pTxjE6iHV+u7AtsA88QW0AQRGJnAI8A5DpzZhMD8dYiAlQRk8la2RUn1SqAf1qzBHsAugBah6RWk5sUhcLcDZ/fBnybDE3EmaqwIpE1AJp82YemnTqAf3ufAbk5o7mukHlABRGBkAtf7cLYPfx6C/wqUCORNQCafdwcUv2cCdfhMx9iD2/E6RMAqAg78BTi1CVdblZiSqRQBmXyl2l38YgdgrTbsA+wIvLf4FamCChAInt+f9ib87lp4vgL1qkSLCMjkLWqGUhmZgAvbAft3Vp4TKhEoKoFzfPhVC64pagHKu1gEZPLF6lelsu2H+R3Y24H9gBUqVbyKLTuBB4Nb+TU4fRCC3fR0iEAqBGTyqWCVaBIC/bB0LTT2LwILJtHSXBGwnMA04LfATzz4t+W5Kr0CEpDJF7BpZU25Hz7uwAFO+LxdhwhUjcA5NThqEO6tWuGqNz0CMvn02Eo5IoEGbO+Hz9s/EXGKholAmQkEu+Md2wq3x9UhAokIyOQT4dPkpASC5+41eBqYP6mW5otAyQjc4cBxTTi3ZHWpnAwJyOQzhK1QwxNw4QfAd8VHBERgWAKPd67sTxGf9AkMwAqD8Gj6kbKJIJPPhrOijEKgHxaqwVPAeIESAREYkcCjDhzehLPEKB0CLvzagbub8It0ImSvKpPPnrkiDkPAhRMJ36jXIQIiMDqB+x34bhMuFChzBAKDD77oceBrMnlzXKUkArMITIQJM+E/wiECIhCZwK01OGQQBiPP0MBhCcw2+OAvZfI6SUQgJQIu/A7YKyV5yYpAKQn4cF3wdcoQ3FbKAlMuak6Dl8mnDFvy1SbQgFV8eKjaFFS9CPRM4GIHDtT+9tH5uRC8zBjshTHn8XUPfh5dxe6ReiZvd38ql10DzvfhM5UrXAWLgCECPpw6Aw7TZjijA537Cn72aN2uN3QiSkYEhiNQh7Ud3XbUySECSQm84sPRPpwwBNOTipVt/kgGr9v1Zeu06rGSgAtXAZOsTE5JiUCxCATf2B/cgrOLlXZ62Y5m8DL59LhLWQTeIjAA/W1oCYkIiIAZAg7c1YavtOBmM4rFVOlm8DL5YvZVWReQgAs3AesVMHWlLAI2E7igDd8agn/ZnGQauTXgFz7sG0FbL95FgKQhIpCIQB0+6cBFiUQ0WQREYDgCUx04pAknVQVPlCv42Sz04l1VzgrVmTsBF/4BrJx7IkpABMpJ4GYf9miV/LPVOAav2/XlPNFVlaUEGvA5X+t0W9odpVUWAj4c0oKjy1LPnHXENXiZfBnPAtVkNQE3fHb4AauTVHIiUHwCd3eu6u8ufilhBb0YvEy+LN1XHYUh4IarUWmLzcJ0TIkWmYADP2jC94pcQxKDl8kXvfPKv5AEXHgOWKyQyStpESgegb+3YfeiroUf4y36kTqjt+uLd84q4yITaMC3fTi2yDUodxEoIIEjPTiiSHn3eot+zhr1dn2ROq5cS0GgH+avwdPA/KUoSEWIQHEI3FmD7QfhUdtTNmHwul1ve5eVX2kJuPBD4NDSFqjCRMBeAsF39d9qwqm2pmjK4GXytnZYeZWewMaw2Fj4NzC+9MWqQBGwkIAPV46FPSaH78hYczTg9z7sbioh3a43RVI6IhCTgAsnA1+POU3DRUAEzBF4AdjLg0vMSfauZNrgdSXfey80UwQSE5gIE2bCfxILSUAERCApgd/MB/tdAlOTCvU6Pw2Dl8n32g3NEwFDBFw4HdjTkJxkREAEeifwcA0+NQh/712it5lpGbxMvrd+aJYIGCMwEVaeGa5pr0MERCB/AtMc2L0J52eVSpoGL5PPqouKIwKjEHDhL8CnBUkERMAOAg6c3IT90s4mbYOXyafdQemLQAQCdVjbgdsiDNUQERCB7Ajc0oZPDcEzaYTMwuBl8ml0Tpoi0AMBFyYDE3uYqikiIALpEXjehx1acI3JEFkZvEw+ZtcGYPWZcLIDTsypGl4wAg5Mb8LmWaXdgLoPXlbxFEcERCAWgYM8Q0tRZ2nwMvlYPQ4HN2AnH/7Uw1RNKRaBaR7Mm2XKLtwMrJtlTMUSARGITODS12GX6+GVyDPmGmhyJbsYOWiDmhiwZPRxYRV3fOYmX4dPOXBhcZEpcxEoPYH727D5EDwZt9Ksr+Bn56cV7+J2qjNeV/Q9givOtMxNPkDjhp/TrVwcTMpUBCpH4BkfBlpwf9TK8zL4ID+ZfNQuDTNORp8Anv1TczH5Buzqwx/sx6MMRaDSBF6pwacHYbAbhTwNXibfrTsR/l5GHwFSMYfkYvKdq/lgqdsJxcSmrEWgOgQc2LUJfxyp4rwNXiZv6FyU0RsCaZdMbiZfh30d+IVdOJSNCIjACASO8ODIuf/OBoOXyRs8Z2X0BmHaIZWbyXeu5oPtLxezA4WyEAERGI2AD39swa6zx9hi8DJ5w+etjN4w0Hzl8jb5g4Cj80Wg6CIgAlEJ+DA4D3zmDfiZyf3go8YfaZxevEtKcK75MnrDQPOTy9XkN4QFxsETwIL5IVBkERCBmAReBBaJOSft4fpO3jRhGb1porno5WryQcV1+JEDh+RSvYKKgAiUgoCu5FNqo4w+JbDZyeZu8hvDYmMheDavQwREQAR6IiCT7wlbtEky+micLB2Vu8kHXFz4GfA1SxkpLREQAcsJyORTbpCMPmXA6clbYfITYcJMCL6b1yECIiACsQnI5GMjiz9BRh+fmQUzrDD5gINNn+NY0BelIAIiEIOATD4GrCRDZfRJ6OUy1xqTnwgrzwzXtNchAiIgArEIyORj4Uo2WEafjF/Gs60x+aBuF/4KbJcxA4UTAREoOAGZfMYNlNFnDLz3cFaZfB3WduC23svRTBEQgSoSkMnn0HUZfQ7Q44e0yuQ7V/PBjleN+KVohgiIQFUJyORz6ryMPifw0cNaZ/J1aDgRtraMXqJGioAIlJ2ATD7HDsvoc4TfPbR1Jt+5mg9u2a/dPX2NEAEREAGQyed8Fsjoc27AyOGtNPkGbOvDBdZSSy+xYK2A5xx4zg9XAQx+n1KD19swPfjdh9cdmB78Hvzqg6kzYVwNxvsw3oF5g9+DX7P/jPDPZ/3ZXP+9FLBqeuVIWQQyI6C16zNDPUIgGX3eHRg2vpUm37mafwD4kJXU4if1AvAo8DTwuBNuyvN4G56owfMz4bkheDm+rJkZk2D5Nqw4E1ZxYGVgJcLf9QOAGcRSSZ+ATD59xt0jyOi7M8p4hLUmX4fdHfh9xjyShnuS8OuA2/zw93+14KGkonnOH+EHgI8Ay+WZl2KLwFwEZPK2nBIyels6MSsPa02+czUf3L6eYBWxt5N5JjBzB25tw20z4NZr4XlLczWe1iSYbwasAXx0jl+rA+81HkyCItCFgJ7JW3aKyOitaYjVJt+Ar/rwc0to3Qdc58B1Plznwb8tycuqNBqh6deDXz5sCixkVYJKppQEZPIWtlVGb0VTrDb5DWD8eHgceF8OtK4FbvDh2j64bhCm5JBD4UN2FjiaZfrhoobMU/iiVICNBHS73sauyOhz74rVJh/QqcPBDhyVAalXgEt9ON+Hy4dgegYxKxeiAZv7sFXwy4HlKwdABadCQFfyqWA1IyqjN8OxRxXrTX5DWGBcuA3tAj3WONq0//lwCfDnFlycgr4kRyHQDx9xYAtgSwf6BUsEEhDQlXwCeKlPldGnjnikANabfJC4C0cDBxmi9LIPFzlwrgdXGNKUTEIC/fC+Wrg50c6dW/sJFTW9YgRk8rY3XEafS4cKYfIbw2Jjw8VhkhzBDndnedVcZCcJt8znBobvwGeBHXSFnzn+QgbU7fqCtE1Gn3mjCmHyAZU6/NyBr8YkdK0PZ/XBuXpxLiY5S4ZPhAkzYR/gC8ASlqSlNCwjIJO3rCGjpSOjz7RZhTH5AVi2He2ztX8SLqLzB33mlum5lHqwBuzohz/obZx6MAUoGgHdri9Sx2T0mXWrMCYfEHHhTGC34ej44c51J7bgsszoKVAuBBrwYR++1jkX5s8lCQW1jYBM3raOdMtHRt+NkJG/L5TJT4SVZ8I/5qj8NeDMPjjhanjYCBGJFIZAZ9W93QkN/8OFSVyJGieg2/XGkWYjKKNPnXOhTL5zNR/sTrcm8Itx8Osr4H+pU1IA6wkMQH87vJW/vfXJKkHjBGTyxpFmJyijT5V14Uw+eNO+SmvEp9r9Eoq7sJQP+zqwHzBfCUtUScMT0O36op4ZDZjow+Si5m953oUzect5Kj1LCGwGi7wB/+fA11NaSMmSSpVGQEBX8gU9DwbgQ224VT+Rp9ZAmXxqaCVsA4HA7N+EAzvP7fWSng1NSSEHmXwKUNOW7IclaqHBL512rArry+Qr3Pwqld5ZUS9YNTF4bq9NcsrXfN2uL1JPO7uP3dTZp7pIqRctV5l80TqmfBMRaMD7/XCZ5L0SCWmyVQR0JW9VO7on44abhmzdfaRGJCQgk08IUNOLSSB4FOjDCT5sVswKlPWcBGTyBTofXPgpsH+BUi5yqjL5IndPuScmUIdNHfg58JHEYhLIjYBMPjf08QK74RrVp8SbpdEJCMjkE8DT1PIQcOGLhBcYejmvmG3VM3nb+6ZP5XLpkEw+F+wKaiOBjWHJ98BpPmxlY37KaWQCupK3/Ozoh4/U4GZgXstTLVt6MvmydVT1JCbQgO398Bb++xOLSSATAjL5TDD3FqQf5q/BXcCKvSloVgICMvkE8DS1vAQGYME2nAjsWd4qy1OZTN7iXjbgUt0ey61BMvnc0CtwEQgMwEAbTtd6HdZ3S8/kbWxRHQ524Cgbc6tITjL5ijRaZfZOoLPb3Y8JXwzWYSEBXclb2BQXNgGusTC1KqUkk69St1VrIgKdne6Cq/rlEglpsnECMnnjSJMJToQJM+FeYJFkSpqdkIBMPiFATa8WgWA1znnhGB++Ua3K7a5WJm9Zf1y4HfiYZWlVMR2ZfBW7rpoTE2jAxj6cpzfwE6M0JaBn8qZIJtWpw68c+HJSHc03QkAmbwSjRKpIYGNYbGxo9JtWsX6bataVvCXdqMMuDvzRknSUBsjkdRaIQEICLhwBHJ5QRtMTEJDJJ4BnamodVnPgNm3zaIqoEZ2pHsxnREkiIlBhAp1P7c4GFqswhtxKl8nnhj4M3A/z1OAeYOWcU1H4dxLQlbzOCBEwRKDzQvH5wAaGJCUTnYCeyUdnZX6knsObZ2pIUSZvCKRkRGA2ATfcZEvf1Gd4SuhKPkPYc4dyYTvgrzmmoNAjE5DJ6+wQgRQIuLAbcGYK0pIchoBMPqfToh+WrsEDwAI5paCwoxOQyesMEYGUCPTD+jW4WM/pUwI8h6xMPn3Gw0Zww53l1s0pvMJ2JyCT785II0SgZwLB9rVj4RJg7Z5FNLErAZl8V0TmB+izEvNMU1CUyacAVZIiMDcBF54GlhCZ1AjoxbvU0A4jPAAbteHaLGMqVk8EZPI9YdMkEYhOwIU/ATtFn6GRcQnoSj4usQTj+2GhGvxdP7UmgJjdVJl8dqwVqYIEZPDZNF0mnw3nWVFc+AOwa4YhFap3AjL53tlppgiMSkAGn90JIpPPiHUDJvowOaNwCpOcgEw+OUMpiMC7CMjgsz0pZPIZ8A62YBwPDwNLZRBOIcwQkMmb4SgVEXiLgAw++5NBJp8Bcxd+AvxfBqEUwhwBmbw5llISgeBxpV6yy+E8kMmnDH0A1mrDHSmHkbx5AjJ580ylWFECMvj8Gi+TT5m9C/cBq6UcRvLmCcjkzTOVYgUJyODzbbpMPkX+dTjQgeNSDCHp9AjI5NNjK+WKEJDB599omXxKPeiH5WrwWErykk2fgEw+fcaKUGICMng7miuTT6kPLlwDbJKSvGTTJyCTT5+xIpSUgAzensbK5FPohQs7A2enIC3J7AhM9WC+7MIpkgiUg4AM3q4+yuRT6EcDnvJhyRSkJZkdAV3JZ8dakUpCQAZvXyNl8oZ7UofDHPi+YVnJZU9AJp89c0UsMAEZvJ3Nk8kb7Etnf+R/AvMalJVUPgRk8vlwV9QCEpDB29s0mbzB3jTg9z7sblBSUvkRkMnnx16RC0RABm93s2TyhvrTD2vW4E5DcpLJn4BMPv8eKAPLCcjgLW8QIJM31CMXbgLWMyQnmfwJyOTz74EysJiADN7i5syRmkzeQJ/q8FkHzjUgJQl7CMjk7emFMrGMgAzesoaMko5M3kCvXPg3sKwBKUnYQ0Amb08vlIlFBGTwFjUjQioy+QiQRhviwkHA0QllNN0+AloMx76eKKOcCcjgc25AD+Fl8j1Amz1lABZsw3/QymgJKFo7VVfy1rZGieVBQAafB/XkMWXyCRg24CgfDk4goan2EpDJ29sbZZYxARl8xsANhpPJ9whzM1jkzfAqfp4eJTTNbgIyebv7o+wyIiCDzwh0SmFk8j2CdeFEYL8ep2ua/QRk8vb3SBmmTEAGnzLgDORl8j1A7oela/BED1M1pTgEZPLF6ZUyTYGADD4FqDlIyuR7gO7Cr4Ev9jBVU4pDQCZfnF4pU8MEZPCGgeYoJ5OPCb8fVqrBwzGnaXgEAj5834HvRRiaxRB9QpcFZcWwjoALfwW2sy4xJdQTAZl8TGwu/BHYJeY0De9OYG8PTq/DVg5c2n146iN0JZ86YgWwjYAM3raOJM9HJh+DYR1WdeDBGFM0NAIBH37Rgq/NHmqJ0cvkI/ROQ8pDQAZfnl7OWYlMPkZfXfgzsEOMKRranUDTg4G5h9XhUw5c2H16aiN0uz41tBK2jYAM3raOmMtHJh+RZT8sV4PHIg7XsGgE/jUO1rgC/jfc8Jyv6HUlH62HGlVwAjL4gjewS/oy+Yj9bcAvfNg34nAN607gf33w8au7vMSYo9HL5Lv3UCMKTkAGX/AGRkhfJh8B0kaw8HvgxQhDNSQiAQe2aMKVUYbnZPQy+SjN0ZjCEpDBF7Z1sRKXyUfA5cIRwOERhmpIBAIOnNyMuVpgDkYvk4/QSw0pJgEZfDH71kvWMvku1DaA8ePDNeoX7gWw5ryLwN0erNkLl4yNXibfS5M0RwREQARSJOCY1m7AV334uWndiuq90oaPDsG/eq0/Q6OXyffaJM0TAREQgZQIGDd5N3yjfrmU8q2UrA/btuCipEVnZPQy+aSN0nwREAERMEzAqMm74TfxwbfxOhIScODXTfhyQpm3pmdg9DJ5U82SjgiIgAgYImDa5O8FPmIotyrLPNqG1YZgukkIKRu9TN5ks6QlAiIgAgYIGDP5Bmzgww0GcpIErO3BHWmASNHoZfJpNEyaIiACIpCAgDGTd+F0YM8EuWgq4MDhTfh+mjBSMnqZfJpN61F7Q1hgHLy3DQv0wQI+jAdebUOwuNIr88Irl8DUHuU1TQREwHICRkx+C3jv6zDF8lqLkN4dHqydRaIpGL1MPovGAQ1YdCYsX4PlgRX88L+Dl10X9WEB3vkralYvAa8Ev3x4yYH/+vCoA48Fv/fBY6/Bv26EaVEFNU4ERCB/AkZM3g13RPtZ/uUUOoPpNVhtEB7NqgrDRi+TN9y4fliiBhOBtegYeuf3wMjzOp4h/ILmMQceAW6YCdcNwat5JaS4IiACIxMwZfIPAysJdO8EfPhqC07pXaG3mQaNXibfWwvemhWYeh8MtKHfgX5gxYSSWU2f4cBtPgx1fl0v088KveKIwOgEEpu8Xrgzcord6MEnjCj1IGLI6GXyMdkX2NS7VSrT70ZIfy8CGRFIbPJ64S55p3z4YAseSq7Uu4IBo5fJR8DfD/M78FlgLwc2ijClDEPeAC5y4HeLwNXnwcwyFKUaRKAIBBKZvF64M9LiYz04yIhSQpGERi+TH4W/C5sExg5sD8yfsFVFnv4fH37vw+lD8M8iF6LcRaAIBBKZvF64S9ziJ6fBKja9sZzA6GXyc50OLnzAgc/54aelKyc+W8oncC3wuzacr2f45WuuKopOoB/eNwT/jT4j+sikJq8X7qKzftdIHzZvwVUJJFKZ2qPRy+SBYBfGeeEzfnjVXg+XPtDRhcCrDvy5Db9rwfWiJQJVITAAq8+EQx3YcSwsehW8aLr2nv8PqA5rB2/Umk6oKnoOXNSEbW2ttwejr7zJB8yAgyr0rN306fumA39ow3F5v6NiujDpicCcBPph/RocBmw5x58f5sEPTZNKYvLHO/At0wlVRW8MLDsZnrC5Xhe2AS6OmONUD+aLOLY0w3aAvv/Cjg58B/hoaQrLt5C2AxfMhGOGdCGRbycU3SiBBmzuw8GE7+jMfTzrwRJGAya5lejCs8DiphOqgp4PR7Xg0CLUGuOKvlJX8v0wTw328uFAJ1yoRkcKBHwYdOBoD7wU5CUpApkQaMD2PhzSWdhqxJgO7NyEc0wm1dOVvAsu0DSZSIW0np8PlivSeuERjb4qJu80YBcfjgGWrtB5m3ep1/iwXwvuzjsRxReBqATc8N2c4C7fqhHn3ODBhhHHRhrWk8nX4TcOfD5SBA16BwEHvtCE3xYNSwSjL73J12E9B04C1ita/0qSbxv47Rj47mR4riQ1qYySEejc5fti5y7fMnHLq8HHBuHOuPNGGt+TybvhRhZV/ta3V/4PeLBar5PzntfF6Etr8pNg8Tfhpw7skuQRV979K1H8//nwQx9OGIIZJapLpRSYwAAsGCxP7sM3gcV6LcWBM5uwR6/z554X2+Rd2A74q6kEKqazqQd/K3LNoxh96Ux+Cxj3Buznw3c7O7sVuXVlzP1BB/ZvwpVlLE41FYPAxrDY2PAl9H2B95rI2uTndLFNvgHn+/AZE4VUScOBy5qwdRlqHuGt+1KZfB0+7cCPg61cy9CzMtfgw5U+7D8ED5a5TtVmF4F+WLoWPm8PHl2PN5ydsc/pYpl8sO52LbxVryMmAdPPWWKGNz58mCv6Uph8HdboPHff1Dg0CaZJINgU55QxcGQaC4qkmbi0i0WgHr5Ed7Bj8Jb6MASMfU4Xy+TdcHnO04vVEiuyvdQLvzkv1TGX0Rfe5F2YBJwJvL9UjapQMT5cNxZ2sX0Nigq1pDSlDsBaPhya1Z1sB3ZqwrlJAcY1+cvmWqEnafxKzC/bVfycTZvD6Atr8sGCNi/C0T4coBfrSvFP8iUH9m7ChaWoRkXkSiDYXMqHwxwYyDgRI5/TRTb5YE3u8TA14yILH65Mz+JHakbH6M/xYIGiNWwSLPMmnK2laIvWue75+vCL/8H+t8Ob3UdrhAi8k0ADtu6sTveJvNg4sFoTHkgSP7LJd15E+kuSYFWc24Z1qrA0Z7BcY9Hecm7Atj78Dli4iudmRWq+HdjRg0cqUq/KTEigATt1zN2GZaqP8cJlcHs+4pj8GSm/aNBzERZPvNwLNy3RYRGBtWHsguGiNvtYlJZSSY9AsMvdbrp9nx7gMii78EXg28BKFtXzpAexF9SZM//IJu/CFFPfAFoEMO1UCv9dfNqAstYPFqxow0WA3p7PGn7+8Yx9lpR/KcrABIHO1tD7+OF37kuZ0DSt4cCkJlzdq24kk2/Axn7BF3HpFVCCeX/34MMJ5muqYQKd71qDhVMKu+qgYSRVlDutDftqpbwqtv7tmvthoT74hg/fABa1mYYPf2zBrr3mGMnk3XBRkODNYx3RCezt6XPD6LRSHunCisCQNpVJGXQx5C8dAztNhteKka6yNEWgAe/vfEXzlQItzT69DYsNwau9cIhq8o8By/USoKJzXvQs/+mwSn3ph4/X4PIk60lXiVdFar2lDZsNwcsVqbfSZQ7Asu3wBbbA3At3+PD5VviScOyjq8n3wwdr8PfYytWe8EMPDqs2Ajuqd2EL4HxgXjsyUhYWEbh3DGylhXMs6ojhVBrw4TYc4sDnDEtnLfc3r8f3iLqafAO+7cOxWVdU5HgOLNGEZ4tcQxlyr8PeDvwa6CtDParBPAEfnuiDrQbhXvPqUsyLQHD3rg++68On8srBdNwarDgIj8bV7WryLjQBN65whcf/yQu3JNWRIwE33O7xhBxTUOjiEAhu2W/mwS3FSVmZDkegDg0HDimpZx3hwZFxOx/F5IgZ6RQAACAASURBVP24olUeX4ONB+G6KjPIu3YXdgbOzjsPxS8UgReA9bRoTqF69laynYWtgmfu6xazgkhZP+qFLxDHOkY1+Tps6oRvJOuIRuCfHqwcbahGpUGgsxTlBcCYNPSlWWoCj/TBJlfDU6WuskTFNeBzwaYxwIdKVNaIpfRyETmqybtwBHB4FeCZqNGBbzbDldR05ECgAet01nOYJ4fwClkOAve9Dp+4XltqW91NF4IFbA50YHmrEzWf3Ike7B9HtpvJXwNsEkewymPHwYJXwP+qzCCv2uuwmgPB+Wr1whZ58VHcWAS8Nmw1BNNjzdLgVAlsCAvME5p7YHJLpBrMXvGnvJgr83UzeT2Pj9hsB85swh4Rh2uYQQITYcJMuBWYYFBWUtUmcPEmsN0R0K42hvyr3wwWmQHf9OFr2kwKavDROF+DjGjybvhGffBmvY4IBHzYqAXXRxiqIQYJNGBRP7yC11K1BrlKCoKtaluhsejIgcDGsOTYcMOYYOOY+XJIwdaQsfZgGM3kf0j4QoOO7gT+4cGq3YdphEkC/TBPLdxTYR2TutISgTkIHOmF7ybpyIjAJFh+RvgZ3BcyClm0MLd6Mb4iGM3kg8/ANixa9Tnlq/8jyAF8HbT9cQ7cqxbSh+1b8Jeq1Z11vQOw+kw41IEds45dtHh9sFTUr0BGM3k9j4/Y+TasPAT/jDhcwwwQcGFPtAGQAZKSiEDgpTGw9mQI9vDQYZhAP6zkwM8c2NywdGnlHPhKE06NUuCwJq/n8VHQvTXmHg/WiDVDgxMR6IflanC/1qNPhFGT4xG4eRP4hF7EiwctyujODpG6SIoC6+0xV3iwZZQpw5q81quPgi4c48MhLTg6+gyNTEJgB3jPC3BtyVe2SoJIc9MjoMdyKbFtwKU+bJWSfCll54P5LoGp3Yob6Ur+z8AO3Sbr72ctq7asdrHK7kxw4URgv+wiKpIIvEWgXYPNBmFQTMwSaMDmPlxhVrXcag7s0Ax32Bz1GNbk6/BoBVcS6sZquL+/xYP1epmoOfEJdDaf0P/BxkenGeYIPPMGfPg6eMmcpJQCAm74XlPstdkrTO8PHuzerf53mfwALNiGYFcmHV0I6FZ9dqdIPyxRgzsrvNJVdrAVqduV0V+asL0wmSXQgP388E6djmgEpniwULeh7zL5Bkz0YXK3ifr7WUthrTUEd4lFugSOgNrfwnOykW4kqYtAZAL7ezKkyLCiDNwC3vs6PK0XaqPQCse0YYMhuGm0Ge8y+Toc7MBR0cNUduR/PVisstVnWHgDdvLhTxmGVCgR6EbglTasMAT/7TZQfx+dQAN+4cO+0WdUfuRBHhwby+TdcNGHT1ceXXcAp3uwd/dhGpGEQLApxXvgfgeWSaKjuSJgmoAPv2+F6zXoMESgAR/2w89jdUQj0PVTunddybvwb2DZaPrVHRX1zcbqEjJTuQvHAN8xoyYVETBLwIeBlvb4MAq1Dtc6sJFR0fKKveLBeyNfyeulu+hnQg0WGoQp0WdoZFwCdVjVgbuBcXHnarwIZETgwUXhI+fBzIzilT6MG25I8+vSF2qowDasMwS3jST3jit5fasYmfq1HmwSebQG9kTABQ+o9zRZk0QgOwJ6Cc8g636YvwavGJQstZQDBzTh+Egm78IBwI9LTcRAcQ4c3oTvG5CSxAgE9LKdTo0CEdBLeIab5cK5wGcNy5ZV7hIPPhnV5H8H7FVWEgbr2tQLtzjVkQIBvWyXAlRJpkpAL+GZxVuHrRy41KxqadVGfS4/9+36G31Yv7QozBQ23YPxZqSkMhwBLV2r86KIBBxYtwm3FjF3G3N24VlgcRtzsy2n0dZseYfJu/AqMJ9tBViWT8ubtQKjjjQIbAxLjoVH0A9SaeCVZroEbvZ0kWSMsAsnAN80JlhiIQe+2YSThivxLZOfCBNmwn9KzMFIaXoebwTjiCK6ik+Xr9TTJVCD+iAMpRulGuoDsFYb7qhGtYmrvMAbYX2bt0xem39Ehqzn8ZFRxRvYDwvV4CldxcfjptH2EHDgqiZsbk9Gxc7EhYeAVYpdRSbZv+DB+0a9knfh68DJmaRT4CAeDLtzX4FLsiZ1F44ADrcmISUiAvEJ+G1Yd7TvluNLVneGFsOK3vs2rD4E98094y3DcuEUYJ/oktUb6cBNTdigepWnX/EGMH58eBXfdVel9LNRBBHonYAP57Zgp94VNHM2gX5YvwY3ikgkArt78IcRTb4OLQf6I0lVdJADpzThqxUtP9Wy3fAFm+BFGx0iUHQCMxxYrQn/KHohNuTvwvOMcCvahvwsyuEED7412pW8Plfo0i0fPt+CYC0BHQYJ9MOYPnjchyUNykpKBHIjoO/mzaFvwKk+fMmcYjmVfBhqDbNC6Kzb9Z1bpVPLWbq5qnxYsxWupa7DIAE33MnrdIOSkhKBvAnM6IMPXB0+gtKRgIALWwCXJ5CoytSp3jCfwM8y+QH4UBseqAqJXuvUS3e9kht5XnAVXwvPvZXNq0tRBHIlcJKn77yNNMCF14B5jYiVWGQMrDAZHpuzxFkm78Ik4KoS126itFs8WM+EkDTeJqAXa3Q2lJjAs1NgmdvhzRLXmElpLvwZ2CGTYAUO4sNnWvDXd5l8Az7vw28KXFsWqf/Sg32zCFSlGFr8pkrdrl6tDmzRhCurV7nZil3YDTjTrGop1X7kwXeHu5LX98nd+/11D37efZhGRCWwNoxdMFxlcbGoczROBIpEQC/gmenWJFhmBjxuRq28Kg5c1oSth7uS/60Pe5e39OSVOTCpCVcnV5LCbAIN2NaHC0REBEpM4JXXYanrtT964ha74QXBhMRC5RZ4yoOlhruSD57HB8/ldYxAYAwsOxmeECBzBOpwjgM7mlOUkgjYR8CBnZtwjn2ZFSsjN1zoZddiZZ19tm1YeAhenh159ot3wdvNH8o+neJE1Jv1Zns1CeabEW4lqV0PzaKVmmUEHLioCdtallbh0qnDlxw4tXCJZ5ywD5u35niRfrbJB9/Ia4/0kZtxpwcfy7hXpQ6nb+NL3V4V904CbzqwTDP8oVZHjwT64YM1+HuP06s07WAPjnnrSr6z89dLVSLQQ63neLBzD/M0ZQQCbrgd56YCJAIVIbC/BydWpNbUynThv8CiqQUoh/AfPNh9TpP/SA3uLUdtqVVxpBfukKbDAIFJsPwMeATt6GeApiQKQuBmD9YvSK7WpumG34BvZ22CdiR2gwcbvmXyddjUCa+qdIxMYC8PzhAgMwR0q94MR6kUikDbgcWb8EKhsrYs2Trs78BPLUvLtnSe9WCJt0xenzF1708NJg7CYPeRGhGFQB3OcGCPKGM1RgTKQsCB7ZpwYVnqyaMOF9YFbs4jdpFijoH5J4dLAePUYW8HflukArLO1YcPtuChrOOWNZ4L/wI+UNb6VJcIjEBAa9kbODVc8A3IlFqiBh8d7DyGdxrwfz78pNQVJyxuGsx7I0xLKKPpQD8sV5trAwWBEYGKELjbgzUrUmtqZbpwH7BaagFKIDznXaPgSv5HDhxSgrrSKuElDxZJS7xqunoeX7WOq945COi5vIHToQ5nOfA5A1KllXDggCYcHxTouHAKsE9pq01e2D0erJFcRgoBAT2P13lQZQJ6Lp+8+7r7HInhWxuqBVfyWlp0dGZXeLBlJKwa1JWAnsd3RaQB5Sag5/IJ++vO2h2dZkKZsk+f7MFms6/ktW79KO124Mym3gQ38g9Cz+ONYJRIsQnouXzC/mkBt0gAH/FgpVkm34Bbffh4pGnVHKSfvA31Xc/jDYGUTJEJ6Lm8ge7pjmB3iLP3WwmeyQcrj63QfUplRxzhwZGVrd5g4W64rOd+BiUlJQKFI1CD+qAWIEvUNzfcolqb/oxCsQYrDsKjgck/zRyr4yQiX87J3/DgZ+UsLduqGnChD5/KNqqiiYB1BPbx4FfWZVWghBpwnA8HFijlzFP1YaAFzcDkg52RFs88g4IEdGC3JpxVkHStTtOFB4FVrU5SyYlA+gT0CDAh4wZ82dcPSt0o7uLBnwKT164+o6DyYesWXNaNpv5+dAI7QN8L8DrQJ1YiUGUC2l8+efddmMQce6YnVyylwqy70IHJvwgsXMoSzRS1oQc3mJGqror2gq5u71X5uwg85MEHxaV3Av2wUg0e7l2h/DMd+EETvheY/BTgveUvubcKHVi3Cbf2NluzZhPQRkg6F0TgLQIzF4Vx58FMMemdgNaw78pu1oI4gcm/CszXdXhFB7RhnSG4raLlGyvbhW8CJxgTlJAIFJhAG5YfCjdq0tEjAX1G1xXceR58NjD5qcD4rsMrOiBYQ6AFt1e0fGNl1+FXDnzZmKCERKDABBzYoglXFriE3FN3wQtXytYxHAEfhlpQD0xe2/aNfo6s7cEdOo2SEXDD74I3Taai2SJQGgL7e+G6ETp6JFCH3zjw+R6nV2HafR6sLpPv0uo2rDUEd1XhjEizRt1aS5OutAtIQJ/RJWxaHQ5z4PsJZco8/VkPlpDJd2mxD2u24O4ynwlZ1ObCdGBcFrEUQwRsJ6DP6JJ3qA5fcuDU5ErlVQiWtpXJd+mvA2s04Z7yngbpV9YP89RgWvqRFEEEikHAgauasHkxsrUzSxe2A/5qZ3Z2ZNWGBWTy3XuhZ/LdGY06oh+WqIXLJ+sQAREICdzswfqC0TuBBmzsw996V6jEzKUDk38FmL8S5fZQZBs2GIKbepiqKR0C2mJWp4IIvIuAtpxNeFJoga3uAB1YTcvadue0qaefFrtTGmWE/jEmwqfJ5SSgVe8S9rUBi/rhsuw6RiawXrCf/FM+LClKwxNwYFITrhaf3gn0w/o1uLF3Bc0UgdIRmPXmc+mqyrggfQI+OnAHNgmu5B8Dlsu4N4UJpw1qkreqAZv7cEVyJSmIQGkIvO7BPKWpJqdCXHgOWCyn8NaHDbabDUz+IWAV67PNKUEfPtPSG5yJ6Gvd+kT4NLmkBILPm0paWmZluXA/8OHMAhYskA9bBSYffB62esFyzyxdB3ZuwjmZBSxhoAbs5MOfSliaShKBngm0YfxQuH6Ejh4JuOEOoRv0OL300xzYLngmf2uwPnvpq+2xQB/2aMGZPU7XNMCFrwC/FAwREIG3CbRhySF4Rkx6J6D160dn58OOwZX89cAnesdc+plf8uC00leZYoG6XZ8iXEkXloCu5JO3zoXLgC2TK5VWYffA5LWTzyj9deA7TTiutKdABoXpxbsMICtE0QjoxTsDHWvA+cF7UwakSinhwBeC2/VX+rBZKSs0UJQDP27Ctw1IVVZCn9BVtvUqfGQC+oTOwNlRh7Mc+JwBqVJK+PDV4Er+IuCTpazQTFGne7C3GalqqmgxnGr2XVWPSkCL4Rg4QdzwUeoXDEiVVWL/wOTPBT5b1goN1HWpB9sY0KmshJa1rWzrVfjIBLSsrYGzw4WTga8bkCqlRPC4OTD5U4B9SlmhmaJu9PRiYiKS2qAmET5NLicBbVBjoK8NOM6HAw1IlVLCh+8Fz+S/78NhpazQTFEPe1osKBFJbTWbCJ8ml5CAtpo109Q6HOnA98yolVLlh8GVfHCrI7jloWN4Ai95sIjgJCPghot+jEumotkiUA4CPpzbgp3KUU1+VcjkR2fvw1GBye8MnJ1fm+yPrOUnk/fIDRf9eH9yJSmIQPEJ+HBqK1wkSkcCAg04yoeDE0iUfeqRwe36iT5MLnulSep7EyZcC08n0aj6XBfuAtaoOgfVLwIdAsd6cJBoJCPgwk+A/0umUurZhzn9sGYN7ix1mQmLc+ATTW2VmohiAy704VOJRDRZBMpDYC8PzihPOflUorfru3I/ODD5pWvwRNehFR7gwG5NOKvCCBKX7sIxwHcSC0lABEpAoA0bDMFNJSgl1xLq8CsHvpxrEhYHd+CAWVsduuBbnKcNqR3hwZE2JFLUHFzYEzi9qPkrbxEwSaANCw/ByyY1q6jVgN/6WqxsxNY78M3ZJv8KMH8VT5KINf/Bg90jjtWwYQgMQH8bWoIjAiLAFA8WEofkBLSs7egMZy1r27mSfwxYLjny0irc4MGGpa0ug8K0IE4GkBWiKAS0EI6hTmlZ9q4m/+XZJn8LsI4h7mWUecaDJctYWJY1ueHtyQWzjKlYImAbAR9+3wofX+lISMCFvwEbJ5Qp7XQfPj/b5C8HtihtpQYKmwbz3gjTDEhVVsINXzRar7IAVLgIhAQO9sIXUXUkJODCfcBqCWXKPH33WSavlxe697gGHx2Ee7uP1IiRCNThDAf2ECERqDIBB7ZrwoVVZmCqdhf+A0wwpVc2HQd2nn0lfyjww7IVaLIeH3ZswZ9NalZNy4UjgMOrVrfqFYE5CbRhraFwcSgdCQm4MBUYn1CmtNMd2Gb2lfxOPvyptJUaKMyBo5twiAGpykroDfvKtl6Fv03g5c5eGPps2cBZoc+/R4foQ/9sk1/Hh+DlOx0jE7jcg60EqHcCnd3oXgLm6V1FM0WguAQcuKgJ2xa3Ansy1xc7kXqx9iyT3wwWeRNeiDSluoOe8mCp6pZvpnIXhoBNzahJRQQKR2B/D04sXNYWJjwAa7XhDgtTsyalPlhllskHhwvBFZYWaBilPWNh0avgRWs6WMBE9Fy+gE1TysYI6Hm8MZSBZ20DXGxOsXxKweZqc5r87cDHylemuYpqMHEQBs0pVk9Jz+Wr13NV/BYBPY83eDK44Va9vzQoWTqpNiwwp8kHb47vULoqDRYULPbfhOMNSlZOSs/lK9dyFdwhoOfxZk8FN/wiLPgyTMcIBDxw5jT5o9H+xt1OlrM82K3bIP396AT0XF5nSEUJ6Hm8wcZr3Y2uMF/0YNE5Tf4LwGldp1V7wH0erF5tBMmr13P55AylUDwCeh5vtmd1uNqBAbOqpVJ7xIOV3jL5BtR98EpVYgrFvA7vvR6CXft09EhAz+V7BKdpRSag5/GGu+fC34EPGpYtk9ytHqz7lskPwLJt+HeZKkyplk96cElK2pWQXRvGLghPAO+vRMEqsvIEtCmN+VNAC+F0ZXqpN3vFu9lDBa0rtGDA8R4cEGmkBo1IwA2/Fd5PiESgCgQc2KIJV1ah1ixqHIAV2vBIFrEKHOOXHuz71pV8UIgbLiywVoGLSj11B25ralvexJz7Yf0a3JhYSAIiYD+B56bA0rfDm/anWowM67CVA5cWI9t8svThkBYc/Q6T12500Zqh5/LROHUZ5bjwD2AlI2oSEQF7CZzkwTftTa94mbnh3dQfFy/z7DJ2YLcmnDX3lfzXgJ9ll0ZhI23pwRWFzd6SxN1wT+3vWJKO0hCBVAi0YYMhuCkV8YqK1uE3Dny+ouVHKjvYnKYF17zD5OuwoQPXRVKo9qBjPa0pkPgM6Ic1a3BnYiEJiIC9BB4NPmMCtOucwR65cD3wCYOSpZOqwYqD8Og7TH4bmPc1eK101RouyIGbmrCBYdlKyrnhvtprVLJ4FV0FArogSKHL2mulO9Rgtbtg1DtMPviDznPSlbtLVHtEDRYahCnVppC8eje8IxKstqhDBEpHQAvgmG+pCx8A/mVeuVSKz3qwxLAmX4dzHNixVOWmUIwDOzXh3BSkKyXZDyvVwhfw3vUDZ6VAqNgyErjbgzXLWFieNbmwHfDXPHOwPfacX4ENdyUfvAgVvBClYxQCPvyxBbsKUnICbvhS0nrJlaQgAlYRONjT/5cab4g2pomE9AIPPj3slbwLk4CrIslUe9AUDxaqNgIz1Tdgc19fK5iBKRVbCLw8DSbcCNNsSagsedThCgc2L0s9adThwMnNzmJj77qS74eFavBSGoFLqLmpB38rYV1Zl+Q04BYfPp51YMUTgZQIHOnBESlpV1rWhZeBBSsNoXvx+3rwy2Gv5IM/dOFJYKnuOpUfoSVuDZ0CDdjWhwsMyUlGBPIkMK0NE4ZCM9JhkMAkWGYGPG5QspRSDrhNaI1m8sEGLFuXsnqDRfnwWAtWMChZZalgBbwHgVWqDEG1l4KAVrhLqY26GIgGtg1LDsEzo5n84ehWUySaDqzaDN8O15GQgAt7AqcnlNF0EciTwLQ3YcVr4ek8kyhrbDdcylYbhI3e4Nc8mH/2kGE/W9J+39H/iThwQBOOjz5DI0ci0A9jauF2xxNESQSKSMCHU1vwlSLmXoSc9SVOpC7d7MH6o5p8P8xT01uhkWgCd3iwdtTBGjc6ATfcyOMEcRKBAhKY0QcfvhoeLmDu1qcsX4rcojM82GtUkw/+0g3fGt84smyFBzqwWhMeqDACY6VvAOPHw3+AhY2JSkgEMiDgw7kt2CmDUJUMMQADbbi6ksXHK/ogD46NYvI/AL4bT7uao304rqXd1Iw1X1fzxlBKKDsCr/uwRgseyi5ktSI14Ps+HFatquNX68O2Lbioq8nrp6ZYcJ/z4P2xZmjwiAR2gL4X4EZgHWESgYIQ0HfxKTeqDi0H+lMOU3j5uV8GH3G9cD3/iNdrByY1dSspHrRRRjdgHR9uMSYoIRFIiYAPT8wDK18Br6cUQrLhI+Rg9cB5BGN0ArN3n+t6JR8McOEGtKVq1HPqLA92izpY47oTqMMZDuzRfaRGiEB+BBzYrgkX5pdB+SM3YKIPk8tfabIKHbirCWvNqTLqzl9uuAVosBWoju4EprdhsSF4tftQjYhCoB/eV4O/A++LMl5jRCBrAg5c1IRts45btXgNOMmHb1St7h7qPc2DL0U2eW0cEg+xA3s24ffxZmn0aATc8JvjWWsw6xABywi8PgZWngxPWJZX6dJxwy9utH5G985+yYPTIpv8hrDAOPhfd12N6BB4xyIEopKcgF7CS85QCqkR0Mt2qaF9W3gAPtTWJ8qRSLdhrSG4K7LJBwNduBlYN1IEDcKHjVpwvVCYI9B5CS94277PnKqURCARgYfGwRp62S4Rw0iT63CgA8dFGlzxQXO/dBfgGPWZfDCgDsc68O2Ks4tT/gUefDrOBI3tTqAOv3Lgy91HaoQIpE/AgS2acGX6kRTBhWuATUSiK4EbPfjE3KO6mrzWse8K9l0DarDiIDwaf6ZmjERgB3jPC3Ct7irpHLGAgG7TZ9SEjWDh98CLGYUrdBgHTm7CfrFNPpjghvsiL1hoAhkm78MvWvC1DENWIlQ/LFeDO4GFKlGwirSRQGsTGDgC2jYmV7acXPgCc71IVrYaTdXjwG5NOKtXkz8TfQMepxdTx8IyV+kn0DjMIo11YTvgr5EGa5AImCXwrANrNOFZs7JSG4mAC4NAQ4S6Exhp2/Out+sD6QZs78N53cNoxGwCDhzahKNExDwBPZ83z1SK3Qk44Dah1X2kRpgg0ID3+/CMCa0KaEzzYN7h6oxk8tvAvK/BaxUAZbLEZz1YwqSgtEICnfMxWPJ2NTERgYwInOSF2yDryIhAA77qw88zClf0MJM92Kxnkw8munA5sEXRSWSU/y0OHK2lLtOjXYfVnHBt+2F/ek0vspQrSODWKbDh7fBmBWvPreQ6XOvARrklUKDAPhzSCleofdcR6Uo+mNWAL/vwqwLVnUeqng9HtaCZR/CqxXRhT+D0qtWtejMl8HJngZF/ZRq14sEmwTIz4PGKY4hcfhs2GIKbEpn8RJgwM1xaUMe7CVzchh8MwW2Cky0BF44BvpNtVEWrCIEZwGYeeBWp15oytQBOrFa85sH8I82IfCUfCLjh7VHt8d2h6cMfa3BUU0suxjojTQ924Q/ArqZ1pVdpAu1gB8ThPkmqNJWMinchuHPygYzCFT3MFR5sacrkDwV+WHQiSfP34dSxcOxkeCypluYnJ9APY2pwVfhzqA4RMEJgfw9ONKIkkVgE6rChA9fFmlThwT58uwU/NmLyA7B6G+6pKM9gC9lgadWf6DtZ+86AzmZKwTe12mfBvvYULaNjPW2xnVvPXPgdsFduCRQssAPrNuFWIyYfiFRwy79gScWT23DSULjynw5LCTRgUT/cUGlFS1NUWvYTOMvTwl+5dWkSzDcDggsqHdEIjPo8PpCI9Uy+Y/JVedHpKQeO74NTJ2uNgGinmwWj3NDg/6a9py1oRvFSCF6g/cwQBC/c6ciBgJaxjQ39Um/W0iEjH7FNvgEf9uH+2KkUZ8IjPhzXgl8XJ2VlOieBfvhIDW4AFhAZEYhI4JY2bDoE0yOO17AUCDTgRh/WT0G6lJIO/F8TfmrU5DtX83cAa5WM2r0+HNOCs0tWVyXLccOX8IKX8cZUEoCKjkPgEQfWa8ILcSZprFkCA7BWGwJv0RGRQGcNh7uMm3wd9ne6/PQQMcfchzlwU7CAjQeX5J6MEjBKIHhRdCZc5sAyRoUlViYC18wHW14CU8tUVBFrceGPwC5FzD2nnF/w4H3dYse+XR8IToLFZxR/J6arO0vPasOJbmdJgf++s3JWsJjJSgUuQ6mnQ+C8cbDbFfB6OvJSjUrAhaWAJ6OO17hZL9T9uglf7saiJ5MPROtwhQObdwtg4d9fUIMfDIb7kuuoAIHOD6XBnRp9XleBfkcs8UQPvgX4EcdrWIoE3PA77wNSDFE6aQe2acKl3QpLYvK7OOHtlUIcDpzZDteVf6gQCStJowQ6n+YERl83KiyxIhLQQjcWda2zxkWwZLpelI3RFy/i13E9m3w/zFOD5xllzdwY+aY1dLoDv3Pg2EFtdpAW48LobgHjXoczgJ0Kk7QSNUlgpg9faoWLreiwhECZ3vHKEGnXT+dm59KzyQcCdTgjWN85w8KihnrFh1/W4KdanS4qssqMc1w4TrcGK9Pv2YUGL9Zt78EVlavc8oLr8Lhejo3XJAe+0oRTo8xKavINB4KlRG05/gucVIOfDcIUW5JSHvYRaMCuwQ+Clt+Jsg9cMTMK1r7YsQW3FyH94C5pVb7X1+I3PZ+RS3sRd4VNZPJBem74lv3iPadqZmLwVubx0+DUG2GaGUmplJ1AZ3W8i4DVyl5rhes7qw37DBVoqdQG1H1Yzwu3US714cK/gWVLXZw6uAAAHchJREFUXaT54u704GNRZU2YfJ7L3D4cPG9vwm+jFqxxIjAngc67JcGKUfuITKkIvOrAPkXcKnYA+tsQfNp7cJmNvgGf9+E3pTrrMijGh++34PCooRKbfD+sVIOHowY0NO4+B37UhHMM6Umm4gQasK0fvpC1cMVRlKH84Lb8jh48UsRi5jD5IP3DvJJu760943s7O9uwzhDcFnV2YpMPAjXgUh+2iho0wbjrg9XpWnB5Ag1NFYFhCQQL57wJZzuwkRAVkkDwzfvxU+CQ2+HNQlYAzGXyQRmlu6J3w61k9ZVD/JP0SS/mCp6mTD54hhSsKpbK4cBVnaVng93FdIhAagR2gL4X4VAfvgf0pRZIwqYJBO8G7e7BZNPCWesNY/KlM3o9i+/5rPqhB4fFmW3E5DtX83f6sGac4BHGnl+Do7Q6XQRSGmKUQOelvBOBrY0KS8w0gWBJ2p/MB0eVZf35EUy+NEbvhu+/nGL6RKiCXg1WHIRH49RqzORd2A04M07wUcae0YYfDcE/DelJRgR6ItCArX0IzD7Yp16HRQR8uLIPvhr3//QsKmHYVEYx+cIbfWd1u+CNer37EvNEdOCuZg+7vxoz+SBfF54B3h8z99nDg0/fftOG44a0UUGPCDUtDQKdlfL2D16CAuZNI4Y0YxF40oEvNuHKWLMKMriLyRfa6BtwnA8HFqQVtqV5oAc/iZuUaZM/CDg6ZhJTHDjlDTjh2nCZXB0iYCWBzo52wW1G3cLPp0OluzU/HMYIJl9Iox+AZdvhd/E6eiDQhmV6uQA2avKbwSJvwhMRr3aeC26D9sEpWp2uh45rSm4EBmAjHw7K6IuS3Oq0KPBrwGl98OOr4SmL8kollYgmXzijd+G8YGnhVKCVXNSHoVaPm2sZNfmAsws/A742CvPHgxdl2nBaVZZuLPn5V9nyBmD1mfAdJ9zwRm/imz8TXgR+9gacdB28ZF7eTsUYJl8Yo6/Deg7cZCfxQmT1JQ9O6yVT4yY/ACu0h1+EItji9Rgv3AVMhwiUhsAkWH4mHODD3sA8pSksv0Ke9OGn88OpZXljPg7KmCYfSFu/YI4LdwFrxOGgsW8TaMPCQ/ByL0yMm3znav6vwHadhO5w4OgmnN9LgpojAkUh0AhfOt3Ph32BBYuSt0V5PuTAj1+GM4u8mE1Snj2YvNVG78LXgZOTcqnw/Au9t/00Noa0TH4T4Aed1emuip2VJohAgQkMwIJt+AoQvJHf69cmBSYQL3UnXKIz2IPiL0Cwal2ljx5NPmBm3cp4/bBEZ9nz+Svd1ATF+7B1Cy7rVSIVk+81Gc0TgbIR6Ic1a7CrA7v4sGTZ6ktQT7C+fLBD3DlD4ae3OjoEEpi8dUZfh3Mc2FHN7Y2AD0+0Eu7SJ5Pvjb1miUAsAkdA7W/QD+wKfAZ4byyBcgx+xIGzA3Nvwj/KUZL5KhKavDVGb6AO83ALpujDIa34n6W/o0qZfMGarnSLT6CzvW3wzkpg+JOAMcWvasQKXnLCT6cCY7+2xHUaK82QOeZ+674OjzqwvDEwFRQaC4teBcFXJj0fMvme0WmiCCQn0A/zO7CJM+vr01m/gjeQa8mVc1OYClxPuGGV14Y7hmBGbtkUMLAhkw8q/64HP8oDgQs/COLnEbssMX04txV+npvokMknwqfJImCWQLCg1BvhbX23Y/wfMhvBuNobwM2zTX1RuOk8CP5MR48EDJp8kEHmV/R1WCNYZ73H8jXtbQKbepB451WZvE4pEbCYQOft5A2AVX34oAMfJPyVxyd6/wEe9OFBBx4EHpgPbqrit+xpnjKGTT5zo3fhAcD2H07TbKEJ7Uc8WMmEkEzeBEVpiEDGBIJv8h34UPtt01+lY/zjgPcAs353YJzf+W9gzs+Y/kd4xR2sBx/8mv3fb/jwWg1emG3mM+HBBeABmXk2TU7B5DMzehcOB47IhlSpo3zdg5+bqFAmb4KiNERABETAEIGUTD51ox8If+gMruJ1JCMwdRwseQUEP4gnPmTyiRFKQAREQATMEUjR5IMkU3sZz4W7gY+aI1FNJR9ObYWLaRk5ZPJGMEpEBERABMwQSNnkgySNr3XfgO/5cKQZAtVWcWBVk+tIyOSrfT6pehEQAcsIZGDyQcXG3rp3IVjG/BrLMBY1nUTr1A9XtEy+qKeC8hYBESglgYxM3ojRT4LFZ8DfgUVK2Yzsi9rQgxtMhpXJm6QpLREQARFISCBDk09s9A240Yf1E5as6UCwUVMT1jENo1QmPwCrA4uahiQ9+wjMhJda4Ys+OkSgVAQyNvmejd6FE4OtlUsFP8difNi2BReZTqFUJu/C5cAWpiFJzzoCL/mwcQvuty4zJSQCCQnkYPKxjb4On3bCrYF1mCHwLy+ldf5l8mYaJJXsCMjgs2OtSDkQyMnkg0ojfV7X+R4+2Cp4fA54yhrySx6clkZxMvk0qEozLQIy+LTIStcaAjmafNcr+gFYMNh0CFjBGmDFT+R5DxZPqwyZfFpkpWuagAzeNFHpWUkgZ5Mf1ehdGAQaVoIraFIOHNqEo9JKXyafFlnpmiQggzdJU1pWE7DA5AM+71owx4VjgO9YDa94yU1tw1JD8HJaqcvk0yIrXVMEZPCmSEqnEAQsMfl3XNE3YFsfLigEwGIleYSX8kqBMvlinRBVy1YGX7WOq14sMvlZRt+GS2twi160M35yThkDS02G14wrzyEok0+TrrSTEJDBJ6GnuYUlYJnJBxyndLYxLixTSxOP9DVD0txl8kkJan4aBGTwaVCVZiEIWGjyheBWsCQzuYoPmMjkC3ZmVCBdGXwFmqwSRyYgk6/E2XGQB8dmUalMPgvKihGVgAw+KimNKy0BmXxpWzu7sBfasPQQTM+iUpl8FpQVIwoBGXwUShpTegIy+XK32IEDmnB8VlXK5LMirTijEZDB6/wQgQ4BmXypT4VMr+L1TL7U51JhipPBF6ZVSjQLAjL5LCjnE8OBbzbhpCyj60o+S9qKNTcBGbzOCRGYi4BMvpynhA9PtGDZrKuTyWdNXPFmE5DB61wQgWEIyORLe1p80oNLsq5OJp81ccULCMjgdR6IwAgEZPKlPDWaHsFihtkfMvnsmVc9ogy+6meA6h+VgEy+fCdIDVYchEfzqEwmnwf16saUwVe396o8IgGZfERQBRnmwI+b8O280pXJ50W+enFl8NXruSrugYBMvgdo9k757+uwwvXwSl4pyuTzIl+tuDL4avVb1SYgIJNPAM+yqT7s0YIz80xLJp8n/WrElsFXo8+q0hABmbwhkPnL3OrBunmnIZPPuwPlji+DL3d/VV0KBGTyKUDNQdKBNZpwTw6h3xFSJp93B8obXwZf3t6qshQJyORThJuRtA+ntuArGYUbNYxM3oYulC8HGXz5eqqKMiIgk88IdHphnq3BqoMwJb0Q0ZVl8tFZaWQ0AjL4aJw0SgSGJSCTL/aJ4cP2LfiLLVXI5G3pRDnykMGXo4+qIkcCMvkc4ScPfakH2ySXMacgkzfHsupKMviqnwGq3wgBmbwRjHmIvOrASk14No/gI8WUydvUjeLmIoMvbu+UuWUEZPKWNSRiOj58tQWnRBye2TCZfGaoSxtIBl/a1qqwPAjI5POgnjjmzR6sn1glBQGZfApQKyQpg69Qs1VqNgRk8tlwNhmlD1a5Gh42qWlKSyZvimT1dGTw1eu5Ks6AgEw+A8gGQ/jw/RYcblDSqJRM3ijOyojJ4CvTahWaNQGZfNbEE8V7wIPVEimkPFkmnzLgEsrL4EvYVJVkDwGZvD296JZJG1Yfgvu6jcvz72XyedIvXmwZfPF6powLRkAmX5iGHejBT2zPtmwmfxmwpe3QC5zfxR58qsD5K3URsJ6ATN76FgUJ/s2DTYuQadlM/nJgiyKAL3COtzqwRRNeKHANSl0ErCUgk7e2NbMTe6UNqwzBM9ZnCsjki9Aly3L04QkftrT9WZRl2JSOCEQiIJOPhCm3QbatTd8NhEy+GyH9/UgEpvqwSwsuEiIREAFzBGTy5liaVvLh9y3Y07Rumnoy+TTpVkDbh++14AcVKFUlikAmBGTymWCOHSS4gzkWPjQZXos9OccJMvkc4Zco9BU12NmW/ZNLxFWlVJCATN7OpvuwfgtutjO7kbOSyRetY/bm+3gNth2EO+1NUZmJgP0EZPJW9uhID46wMrMuScnki9g1u3Pe14Nf2p2ishMBewnI5O3qjQ+DLZhoV1bRs5HJR2elkdEJnD8G9izas6vo5WmkCKRHQCafHtselIM7lB8t8qNImXwPXdeUSAT+CezowR2RRmuQCIjALAIyeXtOhI7B32tPRvEzkcnHZ6YZMQj4cFQLDo0xRUNFoNIEZPJ2tN+BLzTht3Zk03sWMvne2WlmdAIP+fC5FtwefYpGikA1Ccjkrej72R58zopMEiYhk08IUNNjEfhJGw4bgumxZmmwCFSIgEw+92bf68FHc8/CUAIyeUMgJROZwCM12HMQros8QwNFoEIEZPK5NntK5zn847lmYTC4TN4gTElFJ+DAKdPhoOvhleizNFIEyk9AJp9fj2swcRAG88vAfGSZvHmmUoxIwIGnfdjTg8kRp2iYCJSegEw+txYf7MExuUVPKbBMPiWwko1F4E9t+MYQ/DfWLA0WgRISkMnn0tTSvGg3Nz2ZfC7nk4IOQ+BlH77Tgl+LjghUmYBMPvPu3+jBJzKPmlFAmXxGoBUmMoF7fPh2C66KPEMDRaBEBGTymTbzX2/Ax66DlzKNmmEwmXyGsBUqFoFr2vC1Ibgv1iwNFoGCE5DJZ9bA//XBx6+GhzOLmEMgmXwO0BUyFoEz+uDQq+GpWLM0WAQKSkAmn03jfOhvwTXZRMsvikw+P/aKHJ1AsHjOr8bA0ZPhuejTNFIEikdAJp9+zxz4WhN+kX6k/CPI5PPvgTKITmCaD78cC8fK7KND08hiEZDJp96v0z3YO/UolgSQyVvSCKURi8BU4JQ2HKvP7mJx0+ACEJDJp9qkmz1YP9UIlomXzeQvA7a0jLHSSY/ANOC3fXBy2V+eSQ9huZVdmPQm3HktPF+USmXy6XbKh61bEHhFJY6ymfzlwBaV6JyKnJtA04GfN+FCoak2gQ1g/HjYE/g68CEHftCE7xWFikw+/U5Vyehl8umfT4qQIQEfnqjBr2bCr3UrP0PwFoRy4QPAfsBewEJzpPRyG5YZglctSLNrCjL5roiMDKiK0cvkjZwuErGRgA9/DDbC8eAGG/NTTmYIDMBAsCwysM0oigd68BMzEdNVkcmny3dO9SoYvUw+u/NJkfIjcE9g9n1w1mR4Lb80FNkUgUmw/AzYA/gcsFIE3ec9WDzCuNyHyOSzbUHZjb5sJq8X77L991G0aMHt2j8Av/HgjqIlX/V8N4KFx8IOTvi8fYO4PHz4chH2RpDJx+1s8vFlNvqymbxevEt+vldF4R/AeQ78uQn3VKXoItbZgO192A34ZML8/+3Bcgk1Up8uk08d8bABymr0Mvl8zidFtYuADN+ifmwMi42FrQl/TQQWMJjeLh78yaCecSmZvHGkkQXLaPQy+cjt18AqEPDhMQcu8+FS7YSXXccHYK2ZsLUTGvu6KUa+z4PVU9RPLC2TT4wwkUDZjF4mn+h00OSSEwgW22kCwWOgiz34T8nrzay8flioDwZ8aADbAktkFdyBbZpwaVbx4saRycclZn58mYxeJm/+/JBieQk8CLSCX2/CUJFWUcu7Jf0wTx9s3DH1AWDtHHO63YOP5xh/1NAyeTs6UxajL5vJ6+16O/59VCWLewm3qvSAOzz4d1UK71ZnP8w/BtZsw6aEV+v1bnMy/vtNPfhbxjEjhZPJR8KUyaAyGH3ZTF5v12dy6ivICAReBgLjvxu4x4d7psM9N0Jw27+0RwM+Cqzuw0eczu+Eq89Ze/hwZcvSJbBl8nadNkU3+rKZvK7k7fr3oWxCAo8A9wN3+nDvGLinaBvqTIQJM2ElB1YGVvRhVcL/tvolttFOwDasNQR32XaSyuRt6wgU2ehl8vadT8qoGgSmd674Hyd8oe8/DjwZ/N4HT06Gx7LCMAkWfwMWr8HiDizeDleGe78DqwArBJu8AOOzyifDOH/2YMcM40UKJZOPhCnzQUU1epl85qeKAopALAJTgGk+THPC2/7Br6lA8EPCO/68Myb4u+Df9TzAuDl+n/XfDoxrwzgHFiM08+D3yh4OrNqEYJ0Eaw6ZvDWteFciRTT6spm8nsnb++9DmYmAdQR8+G0LvmBTYjJ5m7rx7lyKZvQyebvPJ2UnAiKQMoE+WOpqeCrlMJHlZfKRUeU2sEhGL5PP7TRRYBEQAUsInODBtyzJBZm8LZ0YPY+iGL1Mvhjnk7IUARFIj8C0NkwYguATyNwPmXzuLYicQBGMXiYfuZ0aKAIiUGICR3pwhA31yeRt6EL0HGw3epl89F5qpAiIQHkJvDwNJtiwcJFMvngnmc1GL5Mv3vmkjEVABFIg4MABTTg+BelYkjL5WLisGWyr0cvkrTlFlIgIiEDOBJ73wrUDcj1k8rniTxTcRqOXySdqqSaLgAiUjMCXPDgtz5pk8nnSTx7bNqOXySfvqRREQATKQ+DfHiyXZzky+Tzpm4ltk9HL5M30VCoiIAIlIeDAzk04J69yZPJ5kf//9s49Rq6qjuOfMwt9IC2xgsS2QGmhPpINoQVTu92ys7O8Spv4rEWN0cjDxJgIxBAhUcSQGFSWPzRRoATURp5Rl5SK3b07WkINsYLSxGAfkaiVYqtbBbdId44Z7ky6W/ZxZ/fec8+99zvJZrfZc36/7+9zftPv3pk758Sb1xejl8nHu64nRjtMuJNWZk/qShaPoouAlwR2Byk+Z2XyXvbEdEV9OICfTndyHPNk8nFQHD/GIQtrLPytBH1AOblUiiwCIhAnAQtXDUL9LAznD5m8c+RJJ0zV6GXyySzvmwY/CC82w3fDPcC1yaRTVBEQgZgJ7ArgophjRgonk4+EKWuDUjN6mXz8rfIWg2+mqMCN1oPP4cZfsiKKQP4IlKCzH552XZlM3jVxZ/lSMXqZfLzrO6HBjzL69RYebZzzHW92RRMBEYiTwLYA1sUZMEosmXwUSpkd49zoZfLx9cpBC5eMfol+otBlWGngF8Dp8aVXJBEQgbgJ1KC9CrvjjjtZPJm8S9qp5HJq9DL5eNb4YAlW98P+qOF64OwabAPeF3WOxomACLglYOHhQdjkMqtM3iXt1HI5M/q8mfxW3L+89nINOquwt9V2uRLmvw6PAZe2OlfjRUAE3BBog+XbYY+bbOg8eVeg08/jxOjzZvL1j7xc6XDtWr6CH09bGe4wcItD3UolAiIQncC9AVwXffjMRupKfmb8MjY7caOXyU+/I2Ix+Gb67vCPk4eBedOXpJkiIAJJEGiDRdvDja0Sf3TBkhJ8JvFESpA6AQsjFnqr8GpSYmTy0yMbq8E3JVwG5x6Dn2uHvOktimaJQFIELNw1CDclFV9xRSApAjL51skmYvCjZXTDFuATrUvTDBEQgYQIDNdgYRWGEoqvsCKQCAGZfGtYEzf4ppzucHe8+i55eoiACPhB4LYAvu6HFKkQgWgEZPLRONVHOTP4pqQeuLAGTwCLosvUSBEQgYQIDA3Dwp0wnFB8hRWB2AnI5KMhfcXC2igb3UQLF33U5bDgDfix408NRBeokSJQIAIGbhqAuwpUskrNOAGZ/NQL6PwKfjxJ3fAloHdquRohAiKQIIEDgV5ZSxCvQsdNQCY/OVEvDL4psQwXGHgcWBZ3IyieCIhAZALXBnBf5NEaKAIpEpDJTwzfK4NvytwAp7wG30Ofo03xaaPUBSfwUgBLCs5A5WeEgEx+/IXy0uBHSy3DRgObgVMz0muSKQK5IWDh44PwSG4KUiG5JSCTf+vSem/wTcmNnbHqe9+vzG2HqjAR8JPA7gDa/ZQmVSJwnIBMfmw3ZMbgR8vuhm8CN6uxRUAEnBJYF4QnSeohAt4SkMkfX5pMGvyoq/pVJbgfeK+33SZhIpAvAjsCWJuvklRN3gjI5MMVzbTBj27KMnzFwFeBOXlrVtUjAh4S6AjgGQ91SZIIvElAJp8jg2/2dA8srYUf8Smrz0VABJIjYGDrAKxPLoMii8DMCBTd5HNzBT9eG1Tgk/XTs4B3zqxNNFsERGAiAjVor8JuERIBHwkU2eRzbfDNZlsDbz8ZvmXgcz42oDSJQA4IPBTA1TmoQyXkkEDeTH4rsG6qdTLwdwudAeybamxeft8Da2pwL/CevNSkOkTAIwLnFen/E4+4S8oUBPJm8k9GOMilEFfwE617GW4w8DXgND07REAE4iFg4J4BuD6eaIoiAvERKJrJF9rgm23TBaeX4E7gs/G1kiKJQLEJtMGi7XCg2BRUvW8EimTyMvgTuq8MKw38QDvm+fa0lJ6MEvh2AF/OqHbJzimBopi8DH6SBu4OD7up75p3Zk77XGWJgAsCwzVYWIUhF8mUQwSiECiCycvgI3RCB8ybBbcZuDHCcA0RAREYh0D9fpcBuF1wRMAXAnkz+RPvrn+lBh1V2OsLcN91VGC5hW8AG33XKn0i4CGBw8Nw1k4Y9lCbJBWQQN5MfvTd9bqCn0FD90D7CNxp4IoZhNFUESgigRsCuLuIhatm/wjk1eRl8DH1WhesaoNeC6tiCqkwIpB3AgcCWJT3IlVfNgjk0eRXlGB1P+zPxhJkQ2UFrrBwB7AiG4qlUgTSI2DgmgHYnJ4CZRaBkECuTL4MD7TB7TL45Nq7Ah9tvGevnfOSw6zI2SfwUgBLsl+GKsg6gVyZfBfMqcLRrC9KFvQ3Dr+5VefXZ2G1pDElAhsDeDSl3EorAvm7kteauifQeBn/FqDTfXZlFAF/CRh4akA3rvq7QAVRlqsr+YKsmZdl9sCFFm618BEvBUqUCLgj8IKFuwfhfncplUkExicgk1dnxEqgB5ZauNnCdbEGVjAR8J/AkyXo7Yd+/6VKYVEIyOSLstKO66zAmTbcx/sanXjnGL7SuSRw1MAPge8MwJ9cJlYuEYhCQCYfhZLGzIhABT5Vg+sNrJlRIE0WAX8IHLDw3Tfg+0/Dv/yRJSUiMJaATF4d4YxAGd5t4AvAp3V17wy7EsVLYJeB3gHYEm9YRROBZAjI5JPhqqiTEPgAzJ0Lm4DPA+8XLBHwnMBh4Cc1eLAKv/Vcq+SJwBgCMnk1RKoEynAB8EUDHwPmpypGyUVgLIEnLNw3CH0CIwJZJSCTz+rK5VB3BT5o4WpgAzA3hyWqJP8JPGfgwZPgR0/BP/2XK4UiMDkBmbw6xDsCXXBq23HDX+edQAnKG4GXgS0l2NwPf8xbcaqn2ARk8sVef++rvxwW/A82mfA9fO2q5/2KZUbgEPAzC48NwtbMqJZQEWiRgEy+RWAanh6BLlhcgg8B64HL0lOizBkl8GfgcaAvgF9ntAbJFoGWCMjkW8Klwb4Q2ACnvAqXGlhv4CoL7/JFm3R4ReCZuqmXoE8vxXu1LhLjiIBM3hFopUmWQDesqBu+Da/yL042m6J7TOC/BrbXoM9CXxUOeaxV0kQgcQIy+cQRK4FrAp1wxiyoWFgLVIDlrjUon1MCOw1ULewIYJvTzEomAp4TkMl7vkCSN3MCFXiHhW4Ll5jQ+NtnHlURUiLwGvAbE76nvmMABlPSobQikAkCMvlMLJNExkmgB06rhWZfBjq0616cdGOP9R/gVwZ2NEx9Z+wZFFAEckxAJp/jxVVp0QmUQ7NfbeBiC6sMnBV9tkbGRcCE28Y+a+F5C88Owu/jiq04IlBEAjL5Iq66ap6SQON9/Y664RN+XQS8bcqJGhCVwFHgD0D9wJddI7CrCs9HnaxxIiAC0QjI5KNx0igRoAuWGFhGeJre+cB5jZv6dGPf5P3xDwsvGnihbugGftcPz6mlREAEkicgk0+esTIUgEAPLB2B8+vmb+BsC8sa388Bzsg7Agt/MbAX2GdgD7B/BPbOgj2/hPrNcnqIgAikQEAmnwJ0pSwegXJ49V83/HMsLDZwLrC48QfAAqD+NcdDMkcIP2t+kPDAlvrPhwz8tWHo+7TJjIerJkki0CAgk1criIBHBOr3AsyGecdgfgnmG5hvYR4w28BsCycDJzW/l074d+N3NeBY/asEI82fG9/H/NuGv3/dwr+BIQtHZsERA0d0CptHjSEpIjBNAv8HEhqGcWW93SEAAAAASUVORK5CYII="/>
          <p:cNvSpPr>
            <a:spLocks noChangeAspect="1" noChangeArrowheads="1"/>
          </p:cNvSpPr>
          <p:nvPr/>
        </p:nvSpPr>
        <p:spPr bwMode="auto">
          <a:xfrm>
            <a:off x="1831975" y="1531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1" name="AutoShape 44" descr="data:image/png;base64,iVBORw0KGgoAAAANSUhEUgAAAfkAAAH5CAYAAACCtkfkAAAgAElEQVR4XuydB5gdVfnGf3M3MYQiTRBCkY6KCIg0aXvnbkJXUJAi3QoWxD8oRQQsNEWKiiIqiIggKL2FvXMX6b0jiIACUqVEIAmQ3Pk/k7mBEHb3ztw5M3Nm5p3nyRNMznm/7/t9E9+ddo6DDhEQgcIS2BgWew8s2YYlHZjgwxLB7074Z4s6MM6BsT68Bxg7yq/55oLwCvA68Mbcvxx4ow3THXjZgRd9eBF4Ifi91vnfPrwwNvzzFyfDa4UFrMRFoOAEnILnr/RFoLQEBmAFHz4ALOvDMsBSgXn7sCQwAVi6IMVPA54GnnHg6TY8U4OngGfb8LQDz7wJT18bjtEhAiJgkIBM3iBMSYlAVAL9sFBfaN4fcGDZNixL578DUw8MPapWycY9ANwf/HLg/plw3xA8WLIaVY4IZEZAJp8ZagWqKoFJsMwMWBNYF/hY5/f3VZVHj3XfAzzow301uLdj/v/sUUvTRKAyBGTylWm1Cs2CQGDoM2FtH9bm7V+LZxG7gjGmAHcBdwB3+nBHK7wLoEMERKBDQCavU0EEeiSwDcz7GmwEbOzAOh1j1xV6jzwNTZsO3OPAbW24uw9uHYQ7DWlLRgQKR0AmX7iWKeG8CGwEC4+DTX3YxIGNffh4XrkobiwCzwFN4Oo+uOrq8KU/HSJQCQIy+Uq0WUX2QqAflqhBHdgkuFoHVutFR3OsI/BQYPh++Msbglety1AJiYAhAjJ5QyAlU3wCA7CgD9sCbju8Bb988atSBREI3AhcBVzhwS0RxmuICBSGgEy+MK1SomkQ6Lz5/hngk4RX7TqqTSD4lv9yHy4dA5O1kE+1T4YyVC+TL0MXVUMsAnVYLzB1JzT2j8SarMFVI3C1A5f1wcWT4bGqFa96i09AJl/8HqqCCARc2MaBrX34NKA34CMw05B3EfgHcDFwnm7r6+woCgGZfFE6pTxjE6iHV+u7AtsA88QW0AQRGJnAI8A5DpzZhMD8dYiAlQRk8la2RUn1SqAf1qzBHsAugBah6RWk5sUhcLcDZ/fBnybDE3EmaqwIpE1AJp82YemnTqAf3ufAbk5o7mukHlABRGBkAtf7cLYPfx6C/wqUCORNQCafdwcUv2cCdfhMx9iD2/E6RMAqAg78BTi1CVdblZiSqRQBmXyl2l38YgdgrTbsA+wIvLf4FamCChAInt+f9ib87lp4vgL1qkSLCMjkLWqGUhmZgAvbAft3Vp4TKhEoKoFzfPhVC64pagHKu1gEZPLF6lelsu2H+R3Y24H9gBUqVbyKLTuBB4Nb+TU4fRCC3fR0iEAqBGTyqWCVaBIC/bB0LTT2LwILJtHSXBGwnMA04LfATzz4t+W5Kr0CEpDJF7BpZU25Hz7uwAFO+LxdhwhUjcA5NThqEO6tWuGqNz0CMvn02Eo5IoEGbO+Hz9s/EXGKholAmQkEu+Md2wq3x9UhAokIyOQT4dPkpASC5+41eBqYP6mW5otAyQjc4cBxTTi3ZHWpnAwJyOQzhK1QwxNw4QfAd8VHBERgWAKPd67sTxGf9AkMwAqD8Gj6kbKJIJPPhrOijEKgHxaqwVPAeIESAREYkcCjDhzehLPEKB0CLvzagbub8It0ImSvKpPPnrkiDkPAhRMJ36jXIQIiMDqB+x34bhMuFChzBAKDD77oceBrMnlzXKUkArMITIQJM+E/wiECIhCZwK01OGQQBiPP0MBhCcw2+OAvZfI6SUQgJQIu/A7YKyV5yYpAKQn4cF3wdcoQ3FbKAlMuak6Dl8mnDFvy1SbQgFV8eKjaFFS9CPRM4GIHDtT+9tH5uRC8zBjshTHn8XUPfh5dxe6ReiZvd38ql10DzvfhM5UrXAWLgCECPpw6Aw7TZjijA537Cn72aN2uN3QiSkYEhiNQh7Ud3XbUySECSQm84sPRPpwwBNOTipVt/kgGr9v1Zeu06rGSgAtXAZOsTE5JiUCxCATf2B/cgrOLlXZ62Y5m8DL59LhLWQTeIjAA/W1oCYkIiIAZAg7c1YavtOBmM4rFVOlm8DL5YvZVWReQgAs3AesVMHWlLAI2E7igDd8agn/ZnGQauTXgFz7sG0FbL95FgKQhIpCIQB0+6cBFiUQ0WQREYDgCUx04pAknVQVPlCv42Sz04l1VzgrVmTsBF/4BrJx7IkpABMpJ4GYf9miV/LPVOAav2/XlPNFVlaUEGvA5X+t0W9odpVUWAj4c0oKjy1LPnHXENXiZfBnPAtVkNQE3fHb4AauTVHIiUHwCd3eu6u8ufilhBb0YvEy+LN1XHYUh4IarUWmLzcJ0TIkWmYADP2jC94pcQxKDl8kXvfPKv5AEXHgOWKyQyStpESgegb+3YfeiroUf4y36kTqjt+uLd84q4yITaMC3fTi2yDUodxEoIIEjPTiiSHn3eot+zhr1dn2ROq5cS0GgH+avwdPA/KUoSEWIQHEI3FmD7QfhUdtTNmHwul1ve5eVX2kJuPBD4NDSFqjCRMBeAsF39d9qwqm2pmjK4GXytnZYeZWewMaw2Fj4NzC+9MWqQBGwkIAPV46FPSaH78hYczTg9z7sbioh3a43RVI6IhCTgAsnA1+POU3DRUAEzBF4AdjLg0vMSfauZNrgdSXfey80UwQSE5gIE2bCfxILSUAERCApgd/MB/tdAlOTCvU6Pw2Dl8n32g3NEwFDBFw4HdjTkJxkREAEeifwcA0+NQh/712it5lpGbxMvrd+aJYIGCMwEVaeGa5pr0MERCB/AtMc2L0J52eVSpoGL5PPqouKIwKjEHDhL8CnBUkERMAOAg6c3IT90s4mbYOXyafdQemLQAQCdVjbgdsiDNUQERCB7Ajc0oZPDcEzaYTMwuBl8ml0Tpoi0AMBFyYDE3uYqikiIALpEXjehx1acI3JEFkZvEw+ZtcGYPWZcLIDTsypGl4wAg5Mb8LmWaXdgLoPXlbxFEcERCAWgYM8Q0tRZ2nwMvlYPQ4HN2AnH/7Uw1RNKRaBaR7Mm2XKLtwMrJtlTMUSARGITODS12GX6+GVyDPmGmhyJbsYOWiDmhiwZPRxYRV3fOYmX4dPOXBhcZEpcxEoPYH727D5EDwZt9Ksr+Bn56cV7+J2qjNeV/Q9givOtMxNPkDjhp/TrVwcTMpUBCpH4BkfBlpwf9TK8zL4ID+ZfNQuDTNORp8Anv1TczH5Buzqwx/sx6MMRaDSBF6pwacHYbAbhTwNXibfrTsR/l5GHwFSMYfkYvKdq/lgqdsJxcSmrEWgOgQc2LUJfxyp4rwNXiZv6FyU0RsCaZdMbiZfh30d+IVdOJSNCIjACASO8ODIuf/OBoOXyRs8Z2X0BmHaIZWbyXeu5oPtLxezA4WyEAERGI2AD39swa6zx9hi8DJ5w+etjN4w0Hzl8jb5g4Cj80Wg6CIgAlEJ+DA4D3zmDfiZyf3go8YfaZxevEtKcK75MnrDQPOTy9XkN4QFxsETwIL5IVBkERCBmAReBBaJOSft4fpO3jRhGb1porno5WryQcV1+JEDh+RSvYKKgAiUgoCu5FNqo4w+JbDZyeZu8hvDYmMheDavQwREQAR6IiCT7wlbtEky+micLB2Vu8kHXFz4GfA1SxkpLREQAcsJyORTbpCMPmXA6clbYfITYcJMCL6b1yECIiACsQnI5GMjiz9BRh+fmQUzrDD5gINNn+NY0BelIAIiEIOATD4GrCRDZfRJ6OUy1xqTnwgrzwzXtNchAiIgArEIyORj4Uo2WEafjF/Gs60x+aBuF/4KbJcxA4UTAREoOAGZfMYNlNFnDLz3cFaZfB3WduC23svRTBEQgSoSkMnn0HUZfQ7Q44e0yuQ7V/PBjleN+KVohgiIQFUJyORz6ryMPifw0cNaZ/J1aDgRtraMXqJGioAIlJ2ATD7HDsvoc4TfPbR1Jt+5mg9u2a/dPX2NEAEREAGQyed8Fsjoc27AyOGtNPkGbOvDBdZSSy+xYK2A5xx4zg9XAQx+n1KD19swPfjdh9cdmB78Hvzqg6kzYVwNxvsw3oF5g9+DX7P/jPDPZ/3ZXP+9FLBqeuVIWQQyI6C16zNDPUIgGX3eHRg2vpUm37mafwD4kJXU4if1AvAo8DTwuBNuyvN4G56owfMz4bkheDm+rJkZk2D5Nqw4E1ZxYGVgJcLf9QOAGcRSSZ+ATD59xt0jyOi7M8p4hLUmX4fdHfh9xjyShnuS8OuA2/zw93+14KGkonnOH+EHgI8Ay+WZl2KLwFwEZPK2nBIyels6MSsPa02+czUf3L6eYBWxt5N5JjBzB25tw20z4NZr4XlLczWe1iSYbwasAXx0jl+rA+81HkyCItCFgJ7JW3aKyOitaYjVJt+Ar/rwc0to3Qdc58B1Plznwb8tycuqNBqh6deDXz5sCixkVYJKppQEZPIWtlVGb0VTrDb5DWD8eHgceF8OtK4FbvDh2j64bhCm5JBD4UN2FjiaZfrhoobMU/iiVICNBHS73sauyOhz74rVJh/QqcPBDhyVAalXgEt9ON+Hy4dgegYxKxeiAZv7sFXwy4HlKwdABadCQFfyqWA1IyqjN8OxRxXrTX5DWGBcuA3tAj3WONq0//lwCfDnFlycgr4kRyHQDx9xYAtgSwf6BUsEEhDQlXwCeKlPldGnjnikANabfJC4C0cDBxmi9LIPFzlwrgdXGNKUTEIC/fC+Wrg50c6dW/sJFTW9YgRk8rY3XEafS4cKYfIbw2Jjw8VhkhzBDndnedVcZCcJt8znBobvwGeBHXSFnzn+QgbU7fqCtE1Gn3mjCmHyAZU6/NyBr8YkdK0PZ/XBuXpxLiY5S4ZPhAkzYR/gC8ASlqSlNCwjIJO3rCGjpSOjz7RZhTH5AVi2He2ztX8SLqLzB33mlum5lHqwBuzohz/obZx6MAUoGgHdri9Sx2T0mXWrMCYfEHHhTGC34ej44c51J7bgsszoKVAuBBrwYR++1jkX5s8lCQW1jYBM3raOdMtHRt+NkJG/L5TJT4SVZ8I/5qj8NeDMPjjhanjYCBGJFIZAZ9W93QkN/8OFSVyJGieg2/XGkWYjKKNPnXOhTL5zNR/sTrcm8Itx8Osr4H+pU1IA6wkMQH87vJW/vfXJKkHjBGTyxpFmJyijT5V14Uw+eNO+SmvEp9r9Eoq7sJQP+zqwHzBfCUtUScMT0O36op4ZDZjow+Si5m953oUzect5Kj1LCGwGi7wB/+fA11NaSMmSSpVGQEBX8gU9DwbgQ224VT+Rp9ZAmXxqaCVsA4HA7N+EAzvP7fWSng1NSSEHmXwKUNOW7IclaqHBL512rArry+Qr3Pwqld5ZUS9YNTF4bq9NcsrXfN2uL1JPO7uP3dTZp7pIqRctV5l80TqmfBMRaMD7/XCZ5L0SCWmyVQR0JW9VO7on44abhmzdfaRGJCQgk08IUNOLSSB4FOjDCT5sVswKlPWcBGTyBTofXPgpsH+BUi5yqjL5IndPuScmUIdNHfg58JHEYhLIjYBMPjf08QK74RrVp8SbpdEJCMjkE8DT1PIQcOGLhBcYejmvmG3VM3nb+6ZP5XLpkEw+F+wKaiOBjWHJ98BpPmxlY37KaWQCupK3/Ozoh4/U4GZgXstTLVt6MvmydVT1JCbQgO398Bb++xOLSSATAjL5TDD3FqQf5q/BXcCKvSloVgICMvkE8DS1vAQGYME2nAjsWd4qy1OZTN7iXjbgUt0ey61BMvnc0CtwEQgMwEAbTtd6HdZ3S8/kbWxRHQ524Cgbc6tITjL5ijRaZfZOoLPb3Y8JXwzWYSEBXclb2BQXNgGusTC1KqUkk69St1VrIgKdne6Cq/rlEglpsnECMnnjSJMJToQJM+FeYJFkSpqdkIBMPiFATa8WgWA1znnhGB++Ua3K7a5WJm9Zf1y4HfiYZWlVMR2ZfBW7rpoTE2jAxj6cpzfwE6M0JaBn8qZIJtWpw68c+HJSHc03QkAmbwSjRKpIYGNYbGxo9JtWsX6bataVvCXdqMMuDvzRknSUBsjkdRaIQEICLhwBHJ5QRtMTEJDJJ4BnamodVnPgNm3zaIqoEZ2pHsxnREkiIlBhAp1P7c4GFqswhtxKl8nnhj4M3A/z1OAeYOWcU1H4dxLQlbzOCBEwRKDzQvH5wAaGJCUTnYCeyUdnZX6knsObZ2pIUSZvCKRkRGA2ATfcZEvf1Gd4SuhKPkPYc4dyYTvgrzmmoNAjE5DJ6+wQgRQIuLAbcGYK0pIchoBMPqfToh+WrsEDwAI5paCwoxOQyesMEYGUCPTD+jW4WM/pUwI8h6xMPn3Gw0Zww53l1s0pvMJ2JyCT785II0SgZwLB9rVj4RJg7Z5FNLErAZl8V0TmB+izEvNMU1CUyacAVZIiMDcBF54GlhCZ1AjoxbvU0A4jPAAbteHaLGMqVk8EZPI9YdMkEYhOwIU/ATtFn6GRcQnoSj4usQTj+2GhGvxdP7UmgJjdVJl8dqwVqYIEZPDZNF0mnw3nWVFc+AOwa4YhFap3AjL53tlppgiMSkAGn90JIpPPiHUDJvowOaNwCpOcgEw+OUMpiMC7CMjgsz0pZPIZ8A62YBwPDwNLZRBOIcwQkMmb4SgVEXiLgAw++5NBJp8Bcxd+AvxfBqEUwhwBmbw5llISgeBxpV6yy+E8kMmnDH0A1mrDHSmHkbx5AjJ580ylWFECMvj8Gi+TT5m9C/cBq6UcRvLmCcjkzTOVYgUJyODzbbpMPkX+dTjQgeNSDCHp9AjI5NNjK+WKEJDB599omXxKPeiH5WrwWErykk2fgEw+fcaKUGICMng7miuTT6kPLlwDbJKSvGTTJyCTT5+xIpSUgAzensbK5FPohQs7A2enIC3J7AhM9WC+7MIpkgiUg4AM3q4+yuRT6EcDnvJhyRSkJZkdAV3JZ8dakUpCQAZvXyNl8oZ7UofDHPi+YVnJZU9AJp89c0UsMAEZvJ3Nk8kb7Etnf+R/AvMalJVUPgRk8vlwV9QCEpDB29s0mbzB3jTg9z7sblBSUvkRkMnnx16RC0RABm93s2TyhvrTD2vW4E5DcpLJn4BMPv8eKAPLCcjgLW8QIJM31CMXbgLWMyQnmfwJyOTz74EysJiADN7i5syRmkzeQJ/q8FkHzjUgJQl7CMjk7emFMrGMgAzesoaMko5M3kCvXPg3sKwBKUnYQ0Amb08vlIlFBGTwFjUjQioy+QiQRhviwkHA0QllNN0+AloMx76eKKOcCcjgc25AD+Fl8j1Amz1lABZsw3/QymgJKFo7VVfy1rZGieVBQAafB/XkMWXyCRg24CgfDk4goan2EpDJ29sbZZYxARl8xsANhpPJ9whzM1jkzfAqfp4eJTTNbgIyebv7o+wyIiCDzwh0SmFk8j2CdeFEYL8ep2ua/QRk8vb3SBmmTEAGnzLgDORl8j1A7oela/BED1M1pTgEZPLF6ZUyTYGADD4FqDlIyuR7gO7Cr4Ev9jBVU4pDQCZfnF4pU8MEZPCGgeYoJ5OPCb8fVqrBwzGnaXgEAj5834HvRRiaxRB9QpcFZcWwjoALfwW2sy4xJdQTAZl8TGwu/BHYJeY0De9OYG8PTq/DVg5c2n146iN0JZ86YgWwjYAM3raOJM9HJh+DYR1WdeDBGFM0NAIBH37Rgq/NHmqJ0cvkI/ROQ8pDQAZfnl7OWYlMPkZfXfgzsEOMKRranUDTg4G5h9XhUw5c2H16aiN0uz41tBK2jYAM3raOmMtHJh+RZT8sV4PHIg7XsGgE/jUO1rgC/jfc8Jyv6HUlH62HGlVwAjL4gjewS/oy+Yj9bcAvfNg34nAN607gf33w8au7vMSYo9HL5Lv3UCMKTkAGX/AGRkhfJh8B0kaw8HvgxQhDNSQiAQe2aMKVUYbnZPQy+SjN0ZjCEpDBF7Z1sRKXyUfA5cIRwOERhmpIBAIOnNyMuVpgDkYvk4/QSw0pJgEZfDH71kvWMvku1DaA8ePDNeoX7gWw5ryLwN0erNkLl4yNXibfS5M0RwREQARSJOCY1m7AV334uWndiuq90oaPDsG/eq0/Q6OXyffaJM0TAREQgZQIGDd5N3yjfrmU8q2UrA/btuCipEVnZPQy+aSN0nwREAERMEzAqMm74TfxwbfxOhIScODXTfhyQpm3pmdg9DJ5U82SjgiIgAgYImDa5O8FPmIotyrLPNqG1YZgukkIKRu9TN5ks6QlAiIgAgYIGDP5Bmzgww0GcpIErO3BHWmASNHoZfJpNEyaIiACIpCAgDGTd+F0YM8EuWgq4MDhTfh+mjBSMnqZfJpN61F7Q1hgHLy3DQv0wQI+jAdebUOwuNIr88Irl8DUHuU1TQREwHICRkx+C3jv6zDF8lqLkN4dHqydRaIpGL1MPovGAQ1YdCYsX4PlgRX88L+Dl10X9WEB3vkralYvAa8Ev3x4yYH/+vCoA48Fv/fBY6/Bv26EaVEFNU4ERCB/AkZM3g13RPtZ/uUUOoPpNVhtEB7NqgrDRi+TN9y4fliiBhOBtegYeuf3wMjzOp4h/ILmMQceAW6YCdcNwat5JaS4IiACIxMwZfIPAysJdO8EfPhqC07pXaG3mQaNXibfWwvemhWYeh8MtKHfgX5gxYSSWU2f4cBtPgx1fl0v088KveKIwOgEEpu8Xrgzcord6MEnjCj1IGLI6GXyMdkX2NS7VSrT70ZIfy8CGRFIbPJ64S55p3z4YAseSq7Uu4IBo5fJR8DfD/M78FlgLwc2ijClDEPeAC5y4HeLwNXnwcwyFKUaRKAIBBKZvF64M9LiYz04yIhSQpGERi+TH4W/C5sExg5sD8yfsFVFnv4fH37vw+lD8M8iF6LcRaAIBBKZvF64S9ziJ6fBKja9sZzA6GXyc50OLnzAgc/54aelKyc+W8oncC3wuzacr2f45WuuKopOoB/eNwT/jT4j+sikJq8X7qKzftdIHzZvwVUJJFKZ2qPRy+SBYBfGeeEzfnjVXg+XPtDRhcCrDvy5Db9rwfWiJQJVITAAq8+EQx3YcSwsehW8aLr2nv8PqA5rB2/Umk6oKnoOXNSEbW2ttwejr7zJB8yAgyr0rN306fumA39ow3F5v6NiujDpicCcBPph/RocBmw5x58f5sEPTZNKYvLHO/At0wlVRW8MLDsZnrC5Xhe2AS6OmONUD+aLOLY0w3aAvv/Cjg58B/hoaQrLt5C2AxfMhGOGdCGRbycU3SiBBmzuw8GE7+jMfTzrwRJGAya5lejCs8DiphOqgp4PR7Xg0CLUGuOKvlJX8v0wTw328uFAJ1yoRkcKBHwYdOBoD7wU5CUpApkQaMD2PhzSWdhqxJgO7NyEc0wm1dOVvAsu0DSZSIW0np8PlivSeuERjb4qJu80YBcfjgGWrtB5m3ep1/iwXwvuzjsRxReBqATc8N2c4C7fqhHn3ODBhhHHRhrWk8nX4TcOfD5SBA16BwEHvtCE3xYNSwSjL73J12E9B04C1ita/0qSbxv47Rj47mR4riQ1qYySEejc5fti5y7fMnHLq8HHBuHOuPNGGt+TybvhRhZV/ta3V/4PeLBar5PzntfF6Etr8pNg8Tfhpw7skuQRV979K1H8//nwQx9OGIIZJapLpRSYwAAsGCxP7sM3gcV6LcWBM5uwR6/z554X2+Rd2A74q6kEKqazqQd/K3LNoxh96Ux+Cxj3Buznw3c7O7sVuXVlzP1BB/ZvwpVlLE41FYPAxrDY2PAl9H2B95rI2uTndLFNvgHn+/AZE4VUScOBy5qwdRlqHuGt+1KZfB0+7cCPg61cy9CzMtfgw5U+7D8ED5a5TtVmF4F+WLoWPm8PHl2PN5ydsc/pYpl8sO52LbxVryMmAdPPWWKGNz58mCv6Uph8HdboPHff1Dg0CaZJINgU55QxcGQaC4qkmbi0i0WgHr5Ed7Bj8Jb6MASMfU4Xy+TdcHnO04vVEiuyvdQLvzkv1TGX0Rfe5F2YBJwJvL9UjapQMT5cNxZ2sX0Nigq1pDSlDsBaPhya1Z1sB3ZqwrlJAcY1+cvmWqEnafxKzC/bVfycTZvD6Atr8sGCNi/C0T4coBfrSvFP8iUH9m7ChaWoRkXkSiDYXMqHwxwYyDgRI5/TRTb5YE3u8TA14yILH65Mz+JHakbH6M/xYIGiNWwSLPMmnK2laIvWue75+vCL/8H+t8Ob3UdrhAi8k0ADtu6sTveJvNg4sFoTHkgSP7LJd15E+kuSYFWc24Z1qrA0Z7BcY9Hecm7Atj78Dli4iudmRWq+HdjRg0cqUq/KTEigATt1zN2GZaqP8cJlcHs+4pj8GSm/aNBzERZPvNwLNy3RYRGBtWHsguGiNvtYlJZSSY9AsMvdbrp9nx7gMii78EXg28BKFtXzpAexF9SZM//IJu/CFFPfAFoEMO1UCv9dfNqAstYPFqxow0WA3p7PGn7+8Yx9lpR/KcrABIHO1tD7+OF37kuZ0DSt4cCkJlzdq24kk2/Axn7BF3HpFVCCeX/34MMJ5muqYQKd71qDhVMKu+qgYSRVlDutDftqpbwqtv7tmvthoT74hg/fABa1mYYPf2zBrr3mGMnk3XBRkODNYx3RCezt6XPD6LRSHunCisCQNpVJGXQx5C8dAztNhteKka6yNEWgAe/vfEXzlQItzT69DYsNwau9cIhq8o8By/USoKJzXvQs/+mwSn3ph4/X4PIk60lXiVdFar2lDZsNwcsVqbfSZQ7Asu3wBbbA3At3+PD5VviScOyjq8n3wwdr8PfYytWe8EMPDqs2Ajuqd2EL4HxgXjsyUhYWEbh3DGylhXMs6ojhVBrw4TYc4sDnDEtnLfc3r8f3iLqafAO+7cOxWVdU5HgOLNGEZ4tcQxlyr8PeDvwa6CtDParBPAEfnuiDrQbhXvPqUsyLQHD3rg++68On8srBdNwarDgIj8bV7WryLjQBN65whcf/yQu3JNWRIwE33O7xhBxTUOjiEAhu2W/mwS3FSVmZDkegDg0HDimpZx3hwZFxOx/F5IgZ6RQAACAASURBVP24olUeX4ONB+G6KjPIu3YXdgbOzjsPxS8UgReA9bRoTqF69laynYWtgmfu6xazgkhZP+qFLxDHOkY1+Tps6oRvJOuIRuCfHqwcbahGpUGgsxTlBcCYNPSlWWoCj/TBJlfDU6WuskTFNeBzwaYxwIdKVNaIpfRyETmqybtwBHB4FeCZqNGBbzbDldR05ECgAet01nOYJ4fwClkOAve9Dp+4XltqW91NF4IFbA50YHmrEzWf3Ike7B9HtpvJXwNsEkewymPHwYJXwP+qzCCv2uuwmgPB+Wr1whZ58VHcWAS8Nmw1BNNjzdLgVAlsCAvME5p7YHJLpBrMXvGnvJgr83UzeT2Pj9hsB85swh4Rh2uYQQITYcJMuBWYYFBWUtUmcPEmsN0R0K42hvyr3wwWmQHf9OFr2kwKavDROF+DjGjybvhGffBmvY4IBHzYqAXXRxiqIQYJNGBRP7yC11K1BrlKCoKtaluhsejIgcDGsOTYcMOYYOOY+XJIwdaQsfZgGM3kf0j4QoOO7gT+4cGq3YdphEkC/TBPLdxTYR2TutISgTkIHOmF7ybpyIjAJFh+RvgZ3BcyClm0MLd6Mb4iGM3kg8/ANixa9Tnlq/8jyAF8HbT9cQ7cqxbSh+1b8Jeq1Z11vQOw+kw41IEds45dtHh9sFTUr0BGM3k9j4/Y+TasPAT/jDhcwwwQcGFPtAGQAZKSiEDgpTGw9mQI9vDQYZhAP6zkwM8c2NywdGnlHPhKE06NUuCwJq/n8VHQvTXmHg/WiDVDgxMR6IflanC/1qNPhFGT4xG4eRP4hF7EiwctyujODpG6SIoC6+0xV3iwZZQpw5q81quPgi4c48MhLTg6+gyNTEJgB3jPC3BtyVe2SoJIc9MjoMdyKbFtwKU+bJWSfCll54P5LoGp3Yob6Ur+z8AO3Sbr72ctq7asdrHK7kxw4URgv+wiKpIIvEWgXYPNBmFQTMwSaMDmPlxhVrXcag7s0Ax32Bz1GNbk6/BoBVcS6sZquL+/xYP1epmoOfEJdDaf0P/BxkenGeYIPPMGfPg6eMmcpJQCAm74XlPstdkrTO8PHuzerf53mfwALNiGYFcmHV0I6FZ9dqdIPyxRgzsrvNJVdrAVqduV0V+asL0wmSXQgP388E6djmgEpniwULeh7zL5Bkz0YXK3ifr7WUthrTUEd4lFugSOgNrfwnOykW4kqYtAZAL7ezKkyLCiDNwC3vs6PK0XaqPQCse0YYMhuGm0Ge8y+Toc7MBR0cNUduR/PVisstVnWHgDdvLhTxmGVCgR6EbglTasMAT/7TZQfx+dQAN+4cO+0WdUfuRBHhwby+TdcNGHT1ceXXcAp3uwd/dhGpGEQLApxXvgfgeWSaKjuSJgmoAPv2+F6zXoMESgAR/2w89jdUQj0PVTunddybvwb2DZaPrVHRX1zcbqEjJTuQvHAN8xoyYVETBLwIeBlvb4MAq1Dtc6sJFR0fKKveLBeyNfyeulu+hnQg0WGoQp0WdoZFwCdVjVgbuBcXHnarwIZETgwUXhI+fBzIzilT6MG25I8+vSF2qowDasMwS3jST3jit5fasYmfq1HmwSebQG9kTABQ+o9zRZk0QgOwJ6Cc8g636YvwavGJQstZQDBzTh+Egm78IBwI9LTcRAcQ4c3oTvG5CSxAgE9LKdTo0CEdBLeIab5cK5wGcNy5ZV7hIPPhnV5H8H7FVWEgbr2tQLtzjVkQIBvWyXAlRJpkpAL+GZxVuHrRy41KxqadVGfS4/9+36G31Yv7QozBQ23YPxZqSkMhwBLV2r86KIBBxYtwm3FjF3G3N24VlgcRtzsy2n0dZseYfJu/AqMJ9tBViWT8ubtQKjjjQIbAxLjoVH0A9SaeCVZroEbvZ0kWSMsAsnAN80JlhiIQe+2YSThivxLZOfCBNmwn9KzMFIaXoebwTjiCK6ik+Xr9TTJVCD+iAMpRulGuoDsFYb7qhGtYmrvMAbYX2bt0xem39Ehqzn8ZFRxRvYDwvV4CldxcfjptH2EHDgqiZsbk9Gxc7EhYeAVYpdRSbZv+DB+0a9knfh68DJmaRT4CAeDLtzX4FLsiZ1F44ADrcmISUiAvEJ+G1Yd7TvluNLVneGFsOK3vs2rD4E98094y3DcuEUYJ/oktUb6cBNTdigepWnX/EGMH58eBXfdVel9LNRBBHonYAP57Zgp94VNHM2gX5YvwY3ikgkArt78IcRTb4OLQf6I0lVdJADpzThqxUtP9Wy3fAFm+BFGx0iUHQCMxxYrQn/KHohNuTvwvOMcCvahvwsyuEED7412pW8Plfo0i0fPt+CYC0BHQYJ9MOYPnjchyUNykpKBHIjoO/mzaFvwKk+fMmcYjmVfBhqDbNC6Kzb9Z1bpVPLWbq5qnxYsxWupa7DIAE33MnrdIOSkhKBvAnM6IMPXB0+gtKRgIALWwCXJ5CoytSp3jCfwM8y+QH4UBseqAqJXuvUS3e9kht5XnAVXwvPvZXNq0tRBHIlcJKn77yNNMCF14B5jYiVWGQMrDAZHpuzxFkm78Ik4KoS126itFs8WM+EkDTeJqAXa3Q2lJjAs1NgmdvhzRLXmElpLvwZ2CGTYAUO4sNnWvDXd5l8Az7vw28KXFsWqf/Sg32zCFSlGFr8pkrdrl6tDmzRhCurV7nZil3YDTjTrGop1X7kwXeHu5LX98nd+/11D37efZhGRCWwNoxdMFxlcbGoczROBIpEQC/gmenWJFhmBjxuRq28Kg5c1oSth7uS/60Pe5e39OSVOTCpCVcnV5LCbAIN2NaHC0REBEpM4JXXYanrtT964ha74QXBhMRC5RZ4yoOlhruSD57HB8/ldYxAYAwsOxmeECBzBOpwjgM7mlOUkgjYR8CBnZtwjn2ZFSsjN1zoZddiZZ19tm1YeAhenh159ot3wdvNH8o+neJE1Jv1Zns1CeabEW4lqV0PzaKVmmUEHLioCdtallbh0qnDlxw4tXCJZ5ywD5u35niRfrbJB9/Ia4/0kZtxpwcfy7hXpQ6nb+NL3V4V904CbzqwTDP8oVZHjwT64YM1+HuP06s07WAPjnnrSr6z89dLVSLQQ63neLBzD/M0ZQQCbrgd56YCJAIVIbC/BydWpNbUynThv8CiqQUoh/AfPNh9TpP/SA3uLUdtqVVxpBfukKbDAIFJsPwMeATt6GeApiQKQuBmD9YvSK7WpumG34BvZ22CdiR2gwcbvmXyddjUCa+qdIxMYC8PzhAgMwR0q94MR6kUikDbgcWb8EKhsrYs2Trs78BPLUvLtnSe9WCJt0xenzF1708NJg7CYPeRGhGFQB3OcGCPKGM1RgTKQsCB7ZpwYVnqyaMOF9YFbs4jdpFijoH5J4dLAePUYW8HflukArLO1YcPtuChrOOWNZ4L/wI+UNb6VJcIjEBAa9kbODVc8A3IlFqiBh8d7DyGdxrwfz78pNQVJyxuGsx7I0xLKKPpQD8sV5trAwWBEYGKELjbgzUrUmtqZbpwH7BaagFKIDznXaPgSv5HDhxSgrrSKuElDxZJS7xqunoeX7WOq945COi5vIHToQ5nOfA5A1KllXDggCYcHxTouHAKsE9pq01e2D0erJFcRgoBAT2P13lQZQJ6Lp+8+7r7HInhWxuqBVfyWlp0dGZXeLBlJKwa1JWAnsd3RaQB5Sag5/IJ++vO2h2dZkKZsk+f7MFms6/ktW79KO124Mym3gQ38g9Cz+ONYJRIsQnouXzC/mkBt0gAH/FgpVkm34Bbffh4pGnVHKSfvA31Xc/jDYGUTJEJ6Lm8ge7pjmB3iLP3WwmeyQcrj63QfUplRxzhwZGVrd5g4W64rOd+BiUlJQKFI1CD+qAWIEvUNzfcolqb/oxCsQYrDsKjgck/zRyr4yQiX87J3/DgZ+UsLduqGnChD5/KNqqiiYB1BPbx4FfWZVWghBpwnA8HFijlzFP1YaAFzcDkg52RFs88g4IEdGC3JpxVkHStTtOFB4FVrU5SyYlA+gT0CDAh4wZ82dcPSt0o7uLBnwKT164+o6DyYesWXNaNpv5+dAI7QN8L8DrQJ1YiUGUC2l8+efddmMQce6YnVyylwqy70IHJvwgsXMoSzRS1oQc3mJGqror2gq5u71X5uwg85MEHxaV3Av2wUg0e7l2h/DMd+EETvheY/BTgveUvubcKHVi3Cbf2NluzZhPQRkg6F0TgLQIzF4Vx58FMMemdgNaw78pu1oI4gcm/CszXdXhFB7RhnSG4raLlGyvbhW8CJxgTlJAIFJhAG5YfCjdq0tEjAX1G1xXceR58NjD5qcD4rsMrOiBYQ6AFt1e0fGNl1+FXDnzZmKCERKDABBzYoglXFriE3FN3wQtXytYxHAEfhlpQD0xe2/aNfo6s7cEdOo2SEXDD74I3Taai2SJQGgL7e+G6ETp6JFCH3zjw+R6nV2HafR6sLpPv0uo2rDUEd1XhjEizRt1aS5OutAtIQJ/RJWxaHQ5z4PsJZco8/VkPlpDJd2mxD2u24O4ynwlZ1ObCdGBcFrEUQwRsJ6DP6JJ3qA5fcuDU5ErlVQiWtpXJd+mvA2s04Z7yngbpV9YP89RgWvqRFEEEikHAgauasHkxsrUzSxe2A/5qZ3Z2ZNWGBWTy3XuhZ/LdGY06oh+WqIXLJ+sQAREICdzswfqC0TuBBmzsw996V6jEzKUDk38FmL8S5fZQZBs2GIKbepiqKR0C2mJWp4IIvIuAtpxNeFJoga3uAB1YTcvadue0qaefFrtTGmWE/jEmwqfJ5SSgVe8S9rUBi/rhsuw6RiawXrCf/FM+LClKwxNwYFITrhaf3gn0w/o1uLF3Bc0UgdIRmPXmc+mqyrggfQI+OnAHNgmu5B8Dlsu4N4UJpw1qkreqAZv7cEVyJSmIQGkIvO7BPKWpJqdCXHgOWCyn8NaHDbabDUz+IWAV67PNKUEfPtPSG5yJ6Gvd+kT4NLmkBILPm0paWmZluXA/8OHMAhYskA9bBSYffB62esFyzyxdB3ZuwjmZBSxhoAbs5MOfSliaShKBngm0YfxQuH6Ejh4JuOEOoRv0OL300xzYLngmf2uwPnvpq+2xQB/2aMGZPU7XNMCFrwC/FAwREIG3CbRhySF4Rkx6J6D160dn58OOwZX89cAnesdc+plf8uC00leZYoG6XZ8iXEkXloCu5JO3zoXLgC2TK5VWYffA5LWTzyj9deA7TTiutKdABoXpxbsMICtE0QjoxTsDHWvA+cF7UwakSinhwBeC2/VX+rBZKSs0UJQDP27Ctw1IVVZCn9BVtvUqfGQC+oTOwNlRh7Mc+JwBqVJK+PDV4Er+IuCTpazQTFGne7C3GalqqmgxnGr2XVWPSkCL4Rg4QdzwUeoXDEiVVWL/wOTPBT5b1goN1HWpB9sY0KmshJa1rWzrVfjIBLSsrYGzw4WTga8bkCqlRPC4OTD5U4B9SlmhmaJu9PRiYiKS2qAmET5NLicBbVBjoK8NOM6HAw1IlVLCh+8Fz+S/78NhpazQTFEPe1osKBFJbTWbCJ8ml5CAtpo109Q6HOnA98yolVLlh8GVfHCrI7jloWN4Ai95sIjgJCPghot+jEumotkiUA4CPpzbgp3KUU1+VcjkR2fvw1GBye8MnJ1fm+yPrOUnk/fIDRf9eH9yJSmIQPEJ+HBqK1wkSkcCAg04yoeDE0iUfeqRwe36iT5MLnulSep7EyZcC08n0aj6XBfuAtaoOgfVLwIdAsd6cJBoJCPgwk+A/0umUurZhzn9sGYN7ix1mQmLc+ATTW2VmohiAy704VOJRDRZBMpDYC8PzihPOflUorfru3I/ODD5pWvwRNehFR7gwG5NOKvCCBKX7sIxwHcSC0lABEpAoA0bDMFNJSgl1xLq8CsHvpxrEhYHd+CAWVsduuBbnKcNqR3hwZE2JFLUHFzYEzi9qPkrbxEwSaANCw/ByyY1q6jVgN/6WqxsxNY78M3ZJv8KMH8VT5KINf/Bg90jjtWwYQgMQH8bWoIjAiLAFA8WEofkBLSs7egMZy1r27mSfwxYLjny0irc4MGGpa0ug8K0IE4GkBWiKAS0EI6hTmlZ9q4m/+XZJn8LsI4h7mWUecaDJctYWJY1ueHtyQWzjKlYImAbAR9+3wofX+lISMCFvwEbJ5Qp7XQfPj/b5C8HtihtpQYKmwbz3gjTDEhVVsINXzRar7IAVLgIhAQO9sIXUXUkJODCfcBqCWXKPH33WSavlxe697gGHx2Ee7uP1IiRCNThDAf2ECERqDIBB7ZrwoVVZmCqdhf+A0wwpVc2HQd2nn0lfyjww7IVaLIeH3ZswZ9NalZNy4UjgMOrVrfqFYE5CbRhraFwcSgdCQm4MBUYn1CmtNMd2Gb2lfxOPvyptJUaKMyBo5twiAGpykroDfvKtl6Fv03g5c5eGPps2cBZoc+/R4foQ/9sk1/Hh+DlOx0jE7jcg60EqHcCnd3oXgLm6V1FM0WguAQcuKgJ2xa3Ansy1xc7kXqx9iyT3wwWeRNeiDSluoOe8mCp6pZvpnIXhoBNzahJRQQKR2B/D04sXNYWJjwAa7XhDgtTsyalPlhllskHhwvBFZYWaBilPWNh0avgRWs6WMBE9Fy+gE1TysYI6Hm8MZSBZ20DXGxOsXxKweZqc5r87cDHylemuYpqMHEQBs0pVk9Jz+Wr13NV/BYBPY83eDK44Va9vzQoWTqpNiwwp8kHb47vULoqDRYULPbfhOMNSlZOSs/lK9dyFdwhoOfxZk8FN/wiLPgyTMcIBDxw5jT5o9H+xt1OlrM82K3bIP396AT0XF5nSEUJ6Hm8wcZr3Y2uMF/0YNE5Tf4LwGldp1V7wH0erF5tBMmr13P55AylUDwCeh5vtmd1uNqBAbOqpVJ7xIOV3jL5BtR98EpVYgrFvA7vvR6CXft09EhAz+V7BKdpRSag5/GGu+fC34EPGpYtk9ytHqz7lskPwLJt+HeZKkyplk96cElK2pWQXRvGLghPAO+vRMEqsvIEtCmN+VNAC+F0ZXqpN3vFu9lDBa0rtGDA8R4cEGmkBo1IwA2/Fd5PiESgCgQc2KIJV1ah1ixqHIAV2vBIFrEKHOOXHuz71pV8UIgbLiywVoGLSj11B25ralvexJz7Yf0a3JhYSAIiYD+B56bA0rfDm/anWowM67CVA5cWI9t8svThkBYc/Q6T12500Zqh5/LROHUZ5bjwD2AlI2oSEQF7CZzkwTftTa94mbnh3dQfFy/z7DJ2YLcmnDX3lfzXgJ9ll0ZhI23pwRWFzd6SxN1wT+3vWJKO0hCBVAi0YYMhuCkV8YqK1uE3Dny+ouVHKjvYnKYF17zD5OuwoQPXRVKo9qBjPa0pkPgM6Ic1a3BnYiEJiIC9BB4NPmMCtOucwR65cD3wCYOSpZOqwYqD8Og7TH4bmPc1eK101RouyIGbmrCBYdlKyrnhvtprVLJ4FV0FArogSKHL2mulO9Rgtbtg1DtMPviDznPSlbtLVHtEDRYahCnVppC8eje8IxKstqhDBEpHQAvgmG+pCx8A/mVeuVSKz3qwxLAmX4dzHNixVOWmUIwDOzXh3BSkKyXZDyvVwhfw3vUDZ6VAqNgyErjbgzXLWFieNbmwHfDXPHOwPfacX4ENdyUfvAgVvBClYxQCPvyxBbsKUnICbvhS0nrJlaQgAlYRONjT/5cab4g2pomE9AIPPj3slbwLk4CrIslUe9AUDxaqNgIz1Tdgc19fK5iBKRVbCLw8DSbcCNNsSagsedThCgc2L0s9adThwMnNzmJj77qS74eFavBSGoFLqLmpB38rYV1Zl+Q04BYfPp51YMUTgZQIHOnBESlpV1rWhZeBBSsNoXvx+3rwy2Gv5IM/dOFJYKnuOpUfoSVuDZ0CDdjWhwsMyUlGBPIkMK0NE4ZCM9JhkMAkWGYGPG5QspRSDrhNaI1m8sEGLFuXsnqDRfnwWAtWMChZZalgBbwHgVWqDEG1l4KAVrhLqY26GIgGtg1LDsEzo5n84ehWUySaDqzaDN8O15GQgAt7AqcnlNF0EciTwLQ3YcVr4ek8kyhrbDdcylYbhI3e4Nc8mH/2kGE/W9J+39H/iThwQBOOjz5DI0ci0A9jauF2xxNESQSKSMCHU1vwlSLmXoSc9SVOpC7d7MH6o5p8P8xT01uhkWgCd3iwdtTBGjc6ATfcyOMEcRKBAhKY0QcfvhoeLmDu1qcsX4rcojM82GtUkw/+0g3fGt84smyFBzqwWhMeqDACY6VvAOPHw3+AhY2JSkgEMiDgw7kt2CmDUJUMMQADbbi6ksXHK/ogD46NYvI/AL4bT7uao304rqXd1Iw1X1fzxlBKKDsCr/uwRgseyi5ktSI14Ps+HFatquNX68O2Lbioq8nrp6ZYcJ/z4P2xZmjwiAR2gL4X4EZgHWESgYIQ0HfxKTeqDi0H+lMOU3j5uV8GH3G9cD3/iNdrByY1dSspHrRRRjdgHR9uMSYoIRFIiYAPT8wDK18Br6cUQrLhI+Rg9cB5BGN0ArN3n+t6JR8McOEGtKVq1HPqLA92izpY47oTqMMZDuzRfaRGiEB+BBzYrgkX5pdB+SM3YKIPk8tfabIKHbirCWvNqTLqzl9uuAVosBWoju4EprdhsSF4tftQjYhCoB/eV4O/A++LMl5jRCBrAg5c1IRts45btXgNOMmHb1St7h7qPc2DL0U2eW0cEg+xA3s24ffxZmn0aATc8JvjWWsw6xABywi8PgZWngxPWJZX6dJxwy9utH5G985+yYPTIpv8hrDAOPhfd12N6BB4xyIEopKcgF7CS85QCqkR0Mt2qaF9W3gAPtTWJ8qRSLdhrSG4K7LJBwNduBlYN1IEDcKHjVpwvVCYI9B5CS94277PnKqURCARgYfGwRp62S4Rw0iT63CgA8dFGlzxQXO/dBfgGPWZfDCgDsc68O2Ks4tT/gUefDrOBI3tTqAOv3Lgy91HaoQIpE/AgS2acGX6kRTBhWuATUSiK4EbPfjE3KO6mrzWse8K9l0DarDiIDwaf6ZmjERgB3jPC3Ct7irpHLGAgG7TZ9SEjWDh98CLGYUrdBgHTm7CfrFNPpjghvsiL1hoAhkm78MvWvC1DENWIlQ/LFeDO4GFKlGwirSRQGsTGDgC2jYmV7acXPgCc71IVrYaTdXjwG5NOKtXkz8TfQMepxdTx8IyV+kn0DjMIo11YTvgr5EGa5AImCXwrANrNOFZs7JSG4mAC4NAQ4S6Exhp2/Out+sD6QZs78N53cNoxGwCDhzahKNExDwBPZ83z1SK3Qk44Dah1X2kRpgg0ID3+/CMCa0KaEzzYN7h6oxk8tvAvK/BaxUAZbLEZz1YwqSgtEICnfMxWPJ2NTERgYwInOSF2yDryIhAA77qw88zClf0MJM92Kxnkw8munA5sEXRSWSU/y0OHK2lLtOjXYfVnHBt+2F/ek0vspQrSODWKbDh7fBmBWvPreQ6XOvARrklUKDAPhzSCleofdcR6Uo+mNWAL/vwqwLVnUeqng9HtaCZR/CqxXRhT+D0qtWtejMl8HJngZF/ZRq14sEmwTIz4PGKY4hcfhs2GIKbEpn8RJgwM1xaUMe7CVzchh8MwW2Cky0BF44BvpNtVEWrCIEZwGYeeBWp15oytQBOrFa85sH8I82IfCUfCLjh7VHt8d2h6cMfa3BUU0suxjojTQ924Q/ArqZ1pVdpAu1gB8ThPkmqNJWMinchuHPygYzCFT3MFR5sacrkDwV+WHQiSfP34dSxcOxkeCypluYnJ9APY2pwVfhzqA4RMEJgfw9ONKIkkVgE6rChA9fFmlThwT58uwU/NmLyA7B6G+6pKM9gC9lgadWf6DtZ+86AzmZKwTe12mfBvvYULaNjPW2xnVvPXPgdsFduCRQssAPrNuFWIyYfiFRwy79gScWT23DSULjynw5LCTRgUT/cUGlFS1NUWvYTOMvTwl+5dWkSzDcDggsqHdEIjPo8PpCI9Uy+Y/JVedHpKQeO74NTJ2uNgGinmwWj3NDg/6a9py1oRvFSCF6g/cwQBC/c6ciBgJaxjQ39Um/W0iEjH7FNvgEf9uH+2KkUZ8IjPhzXgl8XJ2VlOieBfvhIDW4AFhAZEYhI4JY2bDoE0yOO17AUCDTgRh/WT0G6lJIO/F8TfmrU5DtX83cAa5WM2r0+HNOCs0tWVyXLccOX8IKX8cZUEoCKjkPgEQfWa8ILcSZprFkCA7BWGwJv0RGRQGcNh7uMm3wd9ne6/PQQMcfchzlwU7CAjQeX5J6MEjBKIHhRdCZc5sAyRoUlViYC18wHW14CU8tUVBFrceGPwC5FzD2nnF/w4H3dYse+XR8IToLFZxR/J6arO0vPasOJbmdJgf++s3JWsJjJSgUuQ6mnQ+C8cbDbFfB6OvJSjUrAhaWAJ6OO17hZL9T9uglf7saiJ5MPROtwhQObdwtg4d9fUIMfDIb7kuuoAIHOD6XBnRp9XleBfkcs8UQPvgX4EcdrWIoE3PA77wNSDFE6aQe2acKl3QpLYvK7OOHtlUIcDpzZDteVf6gQCStJowQ6n+YERl83KiyxIhLQQjcWda2zxkWwZLpelI3RFy/i13E9m3w/zFOD5xllzdwY+aY1dLoDv3Pg2EFtdpAW48LobgHjXoczgJ0Kk7QSNUlgpg9faoWLreiwhECZ3vHKEGnXT+dm59KzyQcCdTgjWN85w8KihnrFh1/W4KdanS4qssqMc1w4TrcGK9Pv2YUGL9Zt78EVlavc8oLr8Lhejo3XJAe+0oRTo8xKavINB4KlRG05/gucVIOfDcIUW5JSHvYRaMCuwQ+Clt+Jsg9cMTMK1r7YsQW3FyH94C5pVb7X1+I3PZ+RS3sRd4VNZPJBem74lv3iPadqZmLwVubx0+DUG2GaGUmplJ1AZ3W8i4DVyl5rhes7qw37DBVoqdQG1H1Yzwu3US714cK/gWVLXZw6uAAAHchJREFUXaT54u704GNRZU2YfJ7L3D4cPG9vwm+jFqxxIjAngc67JcGKUfuITKkIvOrAPkXcKnYA+tsQfNp7cJmNvgGf9+E3pTrrMijGh++34PCooRKbfD+sVIOHowY0NO4+B37UhHMM6Umm4gQasK0fvpC1cMVRlKH84Lb8jh48UsRi5jD5IP3DvJJu760943s7O9uwzhDcFnV2YpMPAjXgUh+2iho0wbjrg9XpWnB5Ag1NFYFhCQQL57wJZzuwkRAVkkDwzfvxU+CQ2+HNQlYAzGXyQRmlu6J3w61k9ZVD/JP0SS/mCp6mTD54hhSsKpbK4cBVnaVng93FdIhAagR2gL4X4VAfvgf0pRZIwqYJBO8G7e7BZNPCWesNY/KlM3o9i+/5rPqhB4fFmW3E5DtX83f6sGac4BHGnl+Do7Q6XQRSGmKUQOelvBOBrY0KS8w0gWBJ2p/MB0eVZf35EUy+NEbvhu+/nGL6RKiCXg1WHIRH49RqzORd2A04M07wUcae0YYfDcE/DelJRgR6ItCArX0IzD7Yp16HRQR8uLIPvhr3//QsKmHYVEYx+cIbfWd1u+CNer37EvNEdOCuZg+7vxoz+SBfF54B3h8z99nDg0/fftOG44a0UUGPCDUtDQKdlfL2D16CAuZNI4Y0YxF40oEvNuHKWLMKMriLyRfa6BtwnA8HFqQVtqV5oAc/iZuUaZM/CDg6ZhJTHDjlDTjh2nCZXB0iYCWBzo52wW1G3cLPp0OluzU/HMYIJl9Iox+AZdvhd/E6eiDQhmV6uQA2avKbwSJvwhMRr3aeC26D9sEpWp2uh45rSm4EBmAjHw7K6IuS3Oq0KPBrwGl98OOr4SmL8kollYgmXzijd+G8YGnhVKCVXNSHoVaPm2sZNfmAsws/A742CvPHgxdl2nBaVZZuLPn5V9nyBmD1mfAdJ9zwRm/imz8TXgR+9gacdB28ZF7eTsUYJl8Yo6/Deg7cZCfxQmT1JQ9O6yVT4yY/ACu0h1+EItji9Rgv3AVMhwiUhsAkWH4mHODD3sA8pSksv0Ke9OGn88OpZXljPg7KmCYfSFu/YI4LdwFrxOGgsW8TaMPCQ/ByL0yMm3znav6vwHadhO5w4OgmnN9LgpojAkUh0AhfOt3Ph32BBYuSt0V5PuTAj1+GM4u8mE1Snj2YvNVG78LXgZOTcqnw/Au9t/00Noa0TH4T4Aed1emuip2VJohAgQkMwIJt+AoQvJHf69cmBSYQL3UnXKIz2IPiL0Cwal2ljx5NPmBm3cp4/bBEZ9nz+Svd1ATF+7B1Cy7rVSIVk+81Gc0TgbIR6Ic1a7CrA7v4sGTZ6ktQT7C+fLBD3DlD4ae3OjoEEpi8dUZfh3Mc2FHN7Y2AD0+0Eu7SJ5Pvjb1miUAsAkdA7W/QD+wKfAZ4byyBcgx+xIGzA3Nvwj/KUZL5KhKavDVGb6AO83ALpujDIa34n6W/o0qZfMGarnSLT6CzvW3wzkpg+JOAMcWvasQKXnLCT6cCY7+2xHUaK82QOeZ+674OjzqwvDEwFRQaC4teBcFXJj0fMvme0WmiCCQn0A/zO7CJM+vr01m/gjeQa8mVc1OYClxPuGGV14Y7hmBGbtkUMLAhkw8q/64HP8oDgQs/COLnEbssMX04txV+npvokMknwqfJImCWQLCg1BvhbX23Y/wfMhvBuNobwM2zTX1RuOk8CP5MR48EDJp8kEHmV/R1WCNYZ73H8jXtbQKbepB451WZvE4pEbCYQOft5A2AVX34oAMfJPyVxyd6/wEe9OFBBx4EHpgPbqrit+xpnjKGTT5zo3fhAcD2H07TbKEJ7Uc8WMmEkEzeBEVpiEDGBIJv8h34UPtt01+lY/zjgPcAs353YJzf+W9gzs+Y/kd4xR2sBx/8mv3fb/jwWg1emG3mM+HBBeABmXk2TU7B5DMzehcOB47IhlSpo3zdg5+bqFAmb4KiNERABETAEIGUTD51ox8If+gMruJ1JCMwdRwseQUEP4gnPmTyiRFKQAREQATMEUjR5IMkU3sZz4W7gY+aI1FNJR9ObYWLaRk5ZPJGMEpEBERABMwQSNnkgySNr3XfgO/5cKQZAtVWcWBVk+tIyOSrfT6pehEQAcsIZGDyQcXG3rp3IVjG/BrLMBY1nUTr1A9XtEy+qKeC8hYBESglgYxM3ojRT4LFZ8DfgUVK2Yzsi9rQgxtMhpXJm6QpLREQARFISCBDk09s9A240Yf1E5as6UCwUVMT1jENo1QmPwCrA4uahiQ9+wjMhJda4Ys+OkSgVAQyNvmejd6FE4OtlUsFP8difNi2BReZTqFUJu/C5cAWpiFJzzoCL/mwcQvuty4zJSQCCQnkYPKxjb4On3bCrYF1mCHwLy+ldf5l8mYaJJXsCMjgs2OtSDkQyMnkg0ojfV7X+R4+2Cp4fA54yhrySx6clkZxMvk0qEozLQIy+LTIStcaAjmafNcr+gFYMNh0CFjBGmDFT+R5DxZPqwyZfFpkpWuagAzeNFHpWUkgZ5Mf1ehdGAQaVoIraFIOHNqEo9JKXyafFlnpmiQggzdJU1pWE7DA5AM+71owx4VjgO9YDa94yU1tw1JD8HJaqcvk0yIrXVMEZPCmSEqnEAQsMfl3XNE3YFsfLigEwGIleYSX8kqBMvlinRBVy1YGX7WOq14sMvlZRt+GS2twi160M35yThkDS02G14wrzyEok0+TrrSTEJDBJ6GnuYUlYJnJBxyndLYxLixTSxOP9DVD0txl8kkJan4aBGTwaVCVZiEIWGjyheBWsCQzuYoPmMjkC3ZmVCBdGXwFmqwSRyYgk6/E2XGQB8dmUalMPgvKihGVgAw+KimNKy0BmXxpWzu7sBfasPQQTM+iUpl8FpQVIwoBGXwUShpTegIy+XK32IEDmnB8VlXK5LMirTijEZDB6/wQgQ4BmXypT4VMr+L1TL7U51JhipPBF6ZVSjQLAjL5LCjnE8OBbzbhpCyj60o+S9qKNTcBGbzOCRGYi4BMvpynhA9PtGDZrKuTyWdNXPFmE5DB61wQgWEIyORLe1p80oNLsq5OJp81ccULCMjgdR6IwAgEZPKlPDWaHsFihtkfMvnsmVc9ogy+6meA6h+VgEy+fCdIDVYchEfzqEwmnwf16saUwVe396o8IgGZfERQBRnmwI+b8O280pXJ50W+enFl8NXruSrugYBMvgdo9k757+uwwvXwSl4pyuTzIl+tuDL4avVb1SYgIJNPAM+yqT7s0YIz80xLJp8n/WrElsFXo8+q0hABmbwhkPnL3OrBunmnIZPPuwPlji+DL3d/VV0KBGTyKUDNQdKBNZpwTw6h3xFSJp93B8obXwZf3t6qshQJyORThJuRtA+ntuArGYUbNYxM3oYulC8HGXz5eqqKMiIgk88IdHphnq3BqoMwJb0Q0ZVl8tFZaWQ0AjL4aJw0SgSGJSCTL/aJ4cP2LfiLLVXI5G3pRDnykMGXo4+qIkcCMvkc4ScPfakH2ySXMacgkzfHsupKMviqnwGq3wgBmbwRjHmIvOrASk14No/gI8WUydvUjeLmIoMvbu+UuWUEZPKWNSRiOj58tQWnRBye2TCZfGaoSxtIBl/a1qqwPAjI5POgnjjmzR6sn1glBQGZfApQKyQpg69Qs1VqNgRk8tlwNhmlD1a5Gh42qWlKSyZvimT1dGTw1eu5Ks6AgEw+A8gGQ/jw/RYcblDSqJRM3ijOyojJ4CvTahWaNQGZfNbEE8V7wIPVEimkPFkmnzLgEsrL4EvYVJVkDwGZvD296JZJG1Yfgvu6jcvz72XyedIvXmwZfPF6powLRkAmX5iGHejBT2zPtmwmfxmwpe3QC5zfxR58qsD5K3URsJ6ATN76FgUJ/s2DTYuQadlM/nJgiyKAL3COtzqwRRNeKHANSl0ErCUgk7e2NbMTe6UNqwzBM9ZnCsjki9Aly3L04QkftrT9WZRl2JSOCEQiIJOPhCm3QbatTd8NhEy+GyH9/UgEpvqwSwsuEiIREAFzBGTy5liaVvLh9y3Y07Rumnoy+TTpVkDbh++14AcVKFUlikAmBGTymWCOHSS4gzkWPjQZXos9OccJMvkc4Zco9BU12NmW/ZNLxFWlVJCATN7OpvuwfgtutjO7kbOSyRetY/bm+3gNth2EO+1NUZmJgP0EZPJW9uhID46wMrMuScnki9g1u3Pe14Nf2p2ishMBewnI5O3qjQ+DLZhoV1bRs5HJR2elkdEJnD8G9izas6vo5WmkCKRHQCafHtselIM7lB8t8qNImXwPXdeUSAT+CezowR2RRmuQCIjALAIyeXtOhI7B32tPRvEzkcnHZ6YZMQj4cFQLDo0xRUNFoNIEZPJ2tN+BLzTht3Zk03sWMvne2WlmdAIP+fC5FtwefYpGikA1Ccjkrej72R58zopMEiYhk08IUNNjEfhJGw4bgumxZmmwCFSIgEw+92bf68FHc8/CUAIyeUMgJROZwCM12HMQros8QwNFoEIEZPK5NntK5zn847lmYTC4TN4gTElFJ+DAKdPhoOvhleizNFIEyk9AJp9fj2swcRAG88vAfGSZvHmmUoxIwIGnfdjTg8kRp2iYCJSegEw+txYf7MExuUVPKbBMPiWwko1F4E9t+MYQ/DfWLA0WgRISkMnn0tTSvGg3Nz2ZfC7nk4IOQ+BlH77Tgl+LjghUmYBMPvPu3+jBJzKPmlFAmXxGoBUmMoF7fPh2C66KPEMDRaBEBGTymTbzX2/Ax66DlzKNmmEwmXyGsBUqFoFr2vC1Ibgv1iwNFoGCE5DJZ9bA//XBx6+GhzOLmEMgmXwO0BUyFoEz+uDQq+GpWLM0WAQKSkAmn03jfOhvwTXZRMsvikw+P/aKHJ1AsHjOr8bA0ZPhuejTNFIEikdAJp9+zxz4WhN+kX6k/CPI5PPvgTKITmCaD78cC8fK7KND08hiEZDJp96v0z3YO/UolgSQyVvSCKURi8BU4JQ2HKvP7mJx0+ACEJDJp9qkmz1YP9UIlomXzeQvA7a0jLHSSY/ANOC3fXBy2V+eSQ9huZVdmPQm3HktPF+USmXy6XbKh61bEHhFJY6ymfzlwBaV6JyKnJtA04GfN+FCoak2gQ1g/HjYE/g68CEHftCE7xWFikw+/U5Vyehl8umfT4qQIQEfnqjBr2bCr3UrP0PwFoRy4QPAfsBewEJzpPRyG5YZglctSLNrCjL5roiMDKiK0cvkjZwuErGRgA9/DDbC8eAGG/NTTmYIDMBAsCwysM0oigd68BMzEdNVkcmny3dO9SoYvUw+u/NJkfIjcE9g9n1w1mR4Lb80FNkUgUmw/AzYA/gcsFIE3ec9WDzCuNyHyOSzbUHZjb5sJq8X77L991G0aMHt2j8Av/HgjqIlX/V8N4KFx8IOTvi8fYO4PHz4chH2RpDJx+1s8vFlNvqymbxevEt+vldF4R/AeQ78uQn3VKXoItbZgO192A34ZML8/+3Bcgk1Up8uk08d8bABymr0Mvl8zidFtYuADN+ifmwMi42FrQl/TQQWMJjeLh78yaCecSmZvHGkkQXLaPQy+cjt18AqEPDhMQcu8+FS7YSXXccHYK2ZsLUTGvu6KUa+z4PVU9RPLC2TT4wwkUDZjF4mn+h00OSSEwgW22kCwWOgiz34T8nrzay8flioDwZ8aADbAktkFdyBbZpwaVbx4saRycclZn58mYxeJm/+/JBieQk8CLSCX2/CUJFWUcu7Jf0wTx9s3DH1AWDtHHO63YOP5xh/1NAyeTs6UxajL5vJ6+16O/59VCWLewm3qvSAOzz4d1UK71ZnP8w/BtZsw6aEV+v1bnMy/vtNPfhbxjEjhZPJR8KUyaAyGH3ZTF5v12dy6ivICAReBgLjvxu4x4d7psM9N0Jw27+0RwM+Cqzuw0eczu+Eq89Ze/hwZcvSJbBl8nadNkU3+rKZvK7k7fr3oWxCAo8A9wN3+nDvGLinaBvqTIQJM2ElB1YGVvRhVcL/tvolttFOwDasNQR32XaSyuRt6wgU2ehl8vadT8qoGgSmd674Hyd8oe8/DjwZ/N4HT06Gx7LCMAkWfwMWr8HiDizeDleGe78DqwArBJu8AOOzyifDOH/2YMcM40UKJZOPhCnzQUU1epl85qeKAopALAJTgGk+THPC2/7Br6lA8EPCO/68Myb4u+Df9TzAuDl+n/XfDoxrwzgHFiM08+D3yh4OrNqEYJ0Eaw6ZvDWteFciRTT6spm8nsnb++9DmYmAdQR8+G0LvmBTYjJ5m7rx7lyKZvQyebvPJ2UnAiKQMoE+WOpqeCrlMJHlZfKRUeU2sEhGL5PP7TRRYBEQAUsInODBtyzJBZm8LZ0YPY+iGL1Mvhjnk7IUARFIj8C0NkwYguATyNwPmXzuLYicQBGMXiYfuZ0aKAIiUGICR3pwhA31yeRt6EL0HGw3epl89F5qpAiIQHkJvDwNJtiwcJFMvngnmc1GL5Mv3vmkjEVABFIg4MABTTg+BelYkjL5WLisGWyr0cvkrTlFlIgIiEDOBJ73wrUDcj1k8rniTxTcRqOXySdqqSaLgAiUjMCXPDgtz5pk8nnSTx7bNqOXySfvqRREQATKQ+DfHiyXZzky+Tzpm4ltk9HL5M30VCoiIAIlIeDAzk04J69yZPJ5kf//9s49Rq6qjuOfMwt9IC2xgsS2QGmhPpINoQVTu92ys7O8Spv4rEWN0cjDxJgIxBAhUcSQGFSWPzRRoATURp5Rl5SK3b07WkINsYLSxGAfkaiVYqtbBbdId44Z7ky6W/ZxZ/fec8+99zvJZrfZc36/7+9zftPv3pk758Sb1xejl8nHu64nRjtMuJNWZk/qShaPoouAlwR2Byk+Z2XyXvbEdEV9OICfTndyHPNk8nFQHD/GIQtrLPytBH1AOblUiiwCIhAnAQtXDUL9LAznD5m8c+RJJ0zV6GXyySzvmwY/CC82w3fDPcC1yaRTVBEQgZgJ7ArgophjRgonk4+EKWuDUjN6mXz8rfIWg2+mqMCN1oPP4cZfsiKKQP4IlKCzH552XZlM3jVxZ/lSMXqZfLzrO6HBjzL69RYebZzzHW92RRMBEYiTwLYA1sUZMEosmXwUSpkd49zoZfLx9cpBC5eMfol+otBlWGngF8Dp8aVXJBEQgbgJ1KC9CrvjjjtZPJm8S9qp5HJq9DL5eNb4YAlW98P+qOF64OwabAPeF3WOxomACLglYOHhQdjkMqtM3iXt1HI5M/q8mfxW3L+89nINOquwt9V2uRLmvw6PAZe2OlfjRUAE3BBog+XbYY+bbOg8eVeg08/jxOjzZvL1j7xc6XDtWr6CH09bGe4wcItD3UolAiIQncC9AVwXffjMRupKfmb8MjY7caOXyU+/I2Ix+Gb67vCPk4eBedOXpJkiIAJJEGiDRdvDja0Sf3TBkhJ8JvFESpA6AQsjFnqr8GpSYmTy0yMbq8E3JVwG5x6Dn2uHvOktimaJQFIELNw1CDclFV9xRSApAjL51skmYvCjZXTDFuATrUvTDBEQgYQIDNdgYRWGEoqvsCKQCAGZfGtYEzf4ppzucHe8+i55eoiACPhB4LYAvu6HFKkQgWgEZPLRONVHOTP4pqQeuLAGTwCLosvUSBEQgYQIDA3Dwp0wnFB8hRWB2AnI5KMhfcXC2igb3UQLF33U5bDgDfix408NRBeokSJQIAIGbhqAuwpUskrNOAGZ/NQL6PwKfjxJ3fAloHdquRohAiKQIIEDgV5ZSxCvQsdNQCY/OVEvDL4psQwXGHgcWBZ3IyieCIhAZALXBnBf5NEaKAIpEpDJTwzfK4NvytwAp7wG30Ofo03xaaPUBSfwUgBLCs5A5WeEgEx+/IXy0uBHSy3DRgObgVMz0muSKQK5IWDh44PwSG4KUiG5JSCTf+vSem/wTcmNnbHqe9+vzG2HqjAR8JPA7gDa/ZQmVSJwnIBMfmw3ZMbgR8vuhm8CN6uxRUAEnBJYF4QnSeohAt4SkMkfX5pMGvyoq/pVJbgfeK+33SZhIpAvAjsCWJuvklRN3gjI5MMVzbTBj27KMnzFwFeBOXlrVtUjAh4S6AjgGQ91SZIIvElAJp8jg2/2dA8srYUf8Smrz0VABJIjYGDrAKxPLoMii8DMCBTd5HNzBT9eG1Tgk/XTs4B3zqxNNFsERGAiAjVor8JuERIBHwkU2eRzbfDNZlsDbz8ZvmXgcz42oDSJQA4IPBTA1TmoQyXkkEDeTH4rsG6qdTLwdwudAeybamxeft8Da2pwL/CevNSkOkTAIwLnFen/E4+4S8oUBPJm8k9GOMilEFfwE617GW4w8DXgND07REAE4iFg4J4BuD6eaIoiAvERKJrJF9rgm23TBaeX4E7gs/G1kiKJQLEJtMGi7XCg2BRUvW8EimTyMvgTuq8MKw38QDvm+fa0lJ6MEvh2AF/OqHbJzimBopi8DH6SBu4OD7up75p3Zk77XGWJgAsCwzVYWIUhF8mUQwSiECiCycvgI3RCB8ybBbcZuDHCcA0RAREYh0D9fpcBuF1wRMAXAnkz+RPvrn+lBh1V2OsLcN91VGC5hW8AG33XKn0i4CGBw8Nw1k4Y9lCbJBWQQN5MfvTd9bqCn0FD90D7CNxp4IoZhNFUESgigRsCuLuIhatm/wjk1eRl8DH1WhesaoNeC6tiCqkwIpB3AgcCWJT3IlVfNgjk0eRXlGB1P+zPxhJkQ2UFrrBwB7AiG4qlUgTSI2DgmgHYnJ4CZRaBkECuTL4MD7TB7TL45Nq7Ah9tvGevnfOSw6zI2SfwUgBLsl+GKsg6gVyZfBfMqcLRrC9KFvQ3Dr+5VefXZ2G1pDElAhsDeDSl3EorAvm7kteauifQeBn/FqDTfXZlFAF/CRh4akA3rvq7QAVRlqsr+YKsmZdl9sCFFm618BEvBUqUCLgj8IKFuwfhfncplUkExicgk1dnxEqgB5ZauNnCdbEGVjAR8J/AkyXo7Yd+/6VKYVEIyOSLstKO66zAmTbcx/sanXjnGL7SuSRw1MAPge8MwJ9cJlYuEYhCQCYfhZLGzIhABT5Vg+sNrJlRIE0WAX8IHLDw3Tfg+0/Dv/yRJSUiMJaATF4d4YxAGd5t4AvAp3V17wy7EsVLYJeB3gHYEm9YRROBZAjI5JPhqqiTEPgAzJ0Lm4DPA+8XLBHwnMBh4Cc1eLAKv/Vcq+SJwBgCMnk1RKoEynAB8EUDHwPmpypGyUVgLIEnLNw3CH0CIwJZJSCTz+rK5VB3BT5o4WpgAzA3hyWqJP8JPGfgwZPgR0/BP/2XK4UiMDkBmbw6xDsCXXBq23HDX+edQAnKG4GXgS0l2NwPf8xbcaqn2ARk8sVef++rvxwW/A82mfA9fO2q5/2KZUbgEPAzC48NwtbMqJZQEWiRgEy+RWAanh6BLlhcgg8B64HL0lOizBkl8GfgcaAvgF9ntAbJFoGWCMjkW8Klwb4Q2ACnvAqXGlhv4CoL7/JFm3R4ReCZuqmXoE8vxXu1LhLjiIBM3hFopUmWQDesqBu+Da/yL042m6J7TOC/BrbXoM9CXxUOeaxV0kQgcQIy+cQRK4FrAp1wxiyoWFgLVIDlrjUon1MCOw1ULewIYJvTzEomAp4TkMl7vkCSN3MCFXiHhW4Ll5jQ+NtnHlURUiLwGvAbE76nvmMABlPSobQikAkCMvlMLJNExkmgB06rhWZfBjq0616cdGOP9R/gVwZ2NEx9Z+wZFFAEckxAJp/jxVVp0QmUQ7NfbeBiC6sMnBV9tkbGRcCE28Y+a+F5C88Owu/jiq04IlBEAjL5Iq66ap6SQON9/Y664RN+XQS8bcqJGhCVwFHgD0D9wJddI7CrCs9HnaxxIiAC0QjI5KNx0igRoAuWGFhGeJre+cB5jZv6dGPf5P3xDwsvGnihbugGftcPz6mlREAEkicgk0+esTIUgEAPLB2B8+vmb+BsC8sa388Bzsg7Agt/MbAX2GdgD7B/BPbOgj2/hPrNcnqIgAikQEAmnwJ0pSwegXJ49V83/HMsLDZwLrC48QfAAqD+NcdDMkcIP2t+kPDAlvrPhwz8tWHo+7TJjIerJkki0CAgk1criIBHBOr3AsyGecdgfgnmG5hvYR4w28BsCycDJzW/l074d+N3NeBY/asEI82fG9/H/NuGv3/dwr+BIQtHZsERA0d0CptHjSEpIjBNAv8HEhqGcWW93SEAAAAASUVORK5CYII="/>
          <p:cNvSpPr>
            <a:spLocks noChangeAspect="1" noChangeArrowheads="1"/>
          </p:cNvSpPr>
          <p:nvPr/>
        </p:nvSpPr>
        <p:spPr bwMode="auto">
          <a:xfrm>
            <a:off x="1984375" y="1684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6" name="AutoShape 46" descr="data:image/png;base64,iVBORw0KGgoAAAANSUhEUgAAAfkAAAH5CAYAAACCtkfkAAAgAElEQVR4XuydB5gdVfnGf3M3MYQiTRBCkY6KCIg0aXvnbkJXUJAi3QoWxD8oRQQsNEWKiiIqiIggKL2FvXMX6b0jiIACUqVEIAmQ3Pk/k7mBEHb3ztw5M3Nm5p3nyRNMznm/7/t9E9+ddo6DDhEQgcIS2BgWew8s2YYlHZjgwxLB7074Z4s6MM6BsT68Bxg7yq/55oLwCvA68Mbcvxx4ow3THXjZgRd9eBF4Ifi91vnfPrwwNvzzFyfDa4UFrMRFoOAEnILnr/RFoLQEBmAFHz4ALOvDMsBSgXn7sCQwAVi6IMVPA54GnnHg6TY8U4OngGfb8LQDz7wJT18bjtEhAiJgkIBM3iBMSYlAVAL9sFBfaN4fcGDZNixL578DUw8MPapWycY9ANwf/HLg/plw3xA8WLIaVY4IZEZAJp8ZagWqKoFJsMwMWBNYF/hY5/f3VZVHj3XfAzzow301uLdj/v/sUUvTRKAyBGTylWm1Cs2CQGDoM2FtH9bm7V+LZxG7gjGmAHcBdwB3+nBHK7wLoEMERKBDQCavU0EEeiSwDcz7GmwEbOzAOh1j1xV6jzwNTZsO3OPAbW24uw9uHYQ7DWlLRgQKR0AmX7iWKeG8CGwEC4+DTX3YxIGNffh4XrkobiwCzwFN4Oo+uOrq8KU/HSJQCQIy+Uq0WUX2QqAflqhBHdgkuFoHVutFR3OsI/BQYPh++Msbglety1AJiYAhAjJ5QyAlU3wCA7CgD9sCbju8Bb988atSBREI3AhcBVzhwS0RxmuICBSGgEy+MK1SomkQ6Lz5/hngk4RX7TqqTSD4lv9yHy4dA5O1kE+1T4YyVC+TL0MXVUMsAnVYLzB1JzT2j8SarMFVI3C1A5f1wcWT4bGqFa96i09AJl/8HqqCCARc2MaBrX34NKA34CMw05B3EfgHcDFwnm7r6+woCgGZfFE6pTxjE6iHV+u7AtsA88QW0AQRGJnAI8A5DpzZhMD8dYiAlQRk8la2RUn1SqAf1qzBHsAugBah6RWk5sUhcLcDZ/fBnybDE3EmaqwIpE1AJp82YemnTqAf3ufAbk5o7mukHlABRGBkAtf7cLYPfx6C/wqUCORNQCafdwcUv2cCdfhMx9iD2/E6RMAqAg78BTi1CVdblZiSqRQBmXyl2l38YgdgrTbsA+wIvLf4FamCChAInt+f9ib87lp4vgL1qkSLCMjkLWqGUhmZgAvbAft3Vp4TKhEoKoFzfPhVC64pagHKu1gEZPLF6lelsu2H+R3Y24H9gBUqVbyKLTuBB4Nb+TU4fRCC3fR0iEAqBGTyqWCVaBIC/bB0LTT2LwILJtHSXBGwnMA04LfATzz4t+W5Kr0CEpDJF7BpZU25Hz7uwAFO+LxdhwhUjcA5NThqEO6tWuGqNz0CMvn02Eo5IoEGbO+Hz9s/EXGKholAmQkEu+Md2wq3x9UhAokIyOQT4dPkpASC5+41eBqYP6mW5otAyQjc4cBxTTi3ZHWpnAwJyOQzhK1QwxNw4QfAd8VHBERgWAKPd67sTxGf9AkMwAqD8Gj6kbKJIJPPhrOijEKgHxaqwVPAeIESAREYkcCjDhzehLPEKB0CLvzagbub8It0ImSvKpPPnrkiDkPAhRMJ36jXIQIiMDqB+x34bhMuFChzBAKDD77oceBrMnlzXKUkArMITIQJM+E/wiECIhCZwK01OGQQBiPP0MBhCcw2+OAvZfI6SUQgJQIu/A7YKyV5yYpAKQn4cF3wdcoQ3FbKAlMuak6Dl8mnDFvy1SbQgFV8eKjaFFS9CPRM4GIHDtT+9tH5uRC8zBjshTHn8XUPfh5dxe6ReiZvd38ql10DzvfhM5UrXAWLgCECPpw6Aw7TZjijA537Cn72aN2uN3QiSkYEhiNQh7Ud3XbUySECSQm84sPRPpwwBNOTipVt/kgGr9v1Zeu06rGSgAtXAZOsTE5JiUCxCATf2B/cgrOLlXZ62Y5m8DL59LhLWQTeIjAA/W1oCYkIiIAZAg7c1YavtOBmM4rFVOlm8DL5YvZVWReQgAs3AesVMHWlLAI2E7igDd8agn/ZnGQauTXgFz7sG0FbL95FgKQhIpCIQB0+6cBFiUQ0WQREYDgCUx04pAknVQVPlCv42Sz04l1VzgrVmTsBF/4BrJx7IkpABMpJ4GYf9miV/LPVOAav2/XlPNFVlaUEGvA5X+t0W9odpVUWAj4c0oKjy1LPnHXENXiZfBnPAtVkNQE3fHb4AauTVHIiUHwCd3eu6u8ufilhBb0YvEy+LN1XHYUh4IarUWmLzcJ0TIkWmYADP2jC94pcQxKDl8kXvfPKv5AEXHgOWKyQyStpESgegb+3YfeiroUf4y36kTqjt+uLd84q4yITaMC3fTi2yDUodxEoIIEjPTiiSHn3eot+zhr1dn2ROq5cS0GgH+avwdPA/KUoSEWIQHEI3FmD7QfhUdtTNmHwul1ve5eVX2kJuPBD4NDSFqjCRMBeAsF39d9qwqm2pmjK4GXytnZYeZWewMaw2Fj4NzC+9MWqQBGwkIAPV46FPSaH78hYczTg9z7sbioh3a43RVI6IhCTgAsnA1+POU3DRUAEzBF4AdjLg0vMSfauZNrgdSXfey80UwQSE5gIE2bCfxILSUAERCApgd/MB/tdAlOTCvU6Pw2Dl8n32g3NEwFDBFw4HdjTkJxkREAEeifwcA0+NQh/712it5lpGbxMvrd+aJYIGCMwEVaeGa5pr0MERCB/AtMc2L0J52eVSpoGL5PPqouKIwKjEHDhL8CnBUkERMAOAg6c3IT90s4mbYOXyafdQemLQAQCdVjbgdsiDNUQERCB7Ajc0oZPDcEzaYTMwuBl8ml0Tpoi0AMBFyYDE3uYqikiIALpEXjehx1acI3JEFkZvEw+ZtcGYPWZcLIDTsypGl4wAg5Mb8LmWaXdgLoPXlbxFEcERCAWgYM8Q0tRZ2nwMvlYPQ4HN2AnH/7Uw1RNKRaBaR7Mm2XKLtwMrJtlTMUSARGITODS12GX6+GVyDPmGmhyJbsYOWiDmhiwZPRxYRV3fOYmX4dPOXBhcZEpcxEoPYH727D5EDwZt9Ksr+Bn56cV7+J2qjNeV/Q9givOtMxNPkDjhp/TrVwcTMpUBCpH4BkfBlpwf9TK8zL4ID+ZfNQuDTNORp8Anv1TczH5Buzqwx/sx6MMRaDSBF6pwacHYbAbhTwNXibfrTsR/l5GHwFSMYfkYvKdq/lgqdsJxcSmrEWgOgQc2LUJfxyp4rwNXiZv6FyU0RsCaZdMbiZfh30d+IVdOJSNCIjACASO8ODIuf/OBoOXyRs8Z2X0BmHaIZWbyXeu5oPtLxezA4WyEAERGI2AD39swa6zx9hi8DJ5w+etjN4w0Hzl8jb5g4Cj80Wg6CIgAlEJ+DA4D3zmDfiZyf3go8YfaZxevEtKcK75MnrDQPOTy9XkN4QFxsETwIL5IVBkERCBmAReBBaJOSft4fpO3jRhGb1porno5WryQcV1+JEDh+RSvYKKgAiUgoCu5FNqo4w+JbDZyeZu8hvDYmMheDavQwREQAR6IiCT7wlbtEky+micLB2Vu8kHXFz4GfA1SxkpLREQAcsJyORTbpCMPmXA6clbYfITYcJMCL6b1yECIiACsQnI5GMjiz9BRh+fmQUzrDD5gINNn+NY0BelIAIiEIOATD4GrCRDZfRJ6OUy1xqTnwgrzwzXtNchAiIgArEIyORj4Uo2WEafjF/Gs60x+aBuF/4KbJcxA4UTAREoOAGZfMYNlNFnDLz3cFaZfB3WduC23svRTBEQgSoSkMnn0HUZfQ7Q44e0yuQ7V/PBjleN+KVohgiIQFUJyORz6ryMPifw0cNaZ/J1aDgRtraMXqJGioAIlJ2ATD7HDsvoc4TfPbR1Jt+5mg9u2a/dPX2NEAEREAGQyed8Fsjoc27AyOGtNPkGbOvDBdZSSy+xYK2A5xx4zg9XAQx+n1KD19swPfjdh9cdmB78Hvzqg6kzYVwNxvsw3oF5g9+DX7P/jPDPZ/3ZXP+9FLBqeuVIWQQyI6C16zNDPUIgGX3eHRg2vpUm37mafwD4kJXU4if1AvAo8DTwuBNuyvN4G56owfMz4bkheDm+rJkZk2D5Nqw4E1ZxYGVgJcLf9QOAGcRSSZ+ATD59xt0jyOi7M8p4hLUmX4fdHfh9xjyShnuS8OuA2/zw93+14KGkonnOH+EHgI8Ay+WZl2KLwFwEZPK2nBIyels6MSsPa02+czUf3L6eYBWxt5N5JjBzB25tw20z4NZr4XlLczWe1iSYbwasAXx0jl+rA+81HkyCItCFgJ7JW3aKyOitaYjVJt+Ar/rwc0to3Qdc58B1Plznwb8tycuqNBqh6deDXz5sCixkVYJKppQEZPIWtlVGb0VTrDb5DWD8eHgceF8OtK4FbvDh2j64bhCm5JBD4UN2FjiaZfrhoobMU/iiVICNBHS73sauyOhz74rVJh/QqcPBDhyVAalXgEt9ON+Hy4dgegYxKxeiAZv7sFXwy4HlKwdABadCQFfyqWA1IyqjN8OxRxXrTX5DWGBcuA3tAj3WONq0//lwCfDnFlycgr4kRyHQDx9xYAtgSwf6BUsEEhDQlXwCeKlPldGnjnikANabfJC4C0cDBxmi9LIPFzlwrgdXGNKUTEIC/fC+Wrg50c6dW/sJFTW9YgRk8rY3XEafS4cKYfIbw2Jjw8VhkhzBDndnedVcZCcJt8znBobvwGeBHXSFnzn+QgbU7fqCtE1Gn3mjCmHyAZU6/NyBr8YkdK0PZ/XBuXpxLiY5S4ZPhAkzYR/gC8ASlqSlNCwjIJO3rCGjpSOjz7RZhTH5AVi2He2ztX8SLqLzB33mlum5lHqwBuzohz/obZx6MAUoGgHdri9Sx2T0mXWrMCYfEHHhTGC34ej44c51J7bgsszoKVAuBBrwYR++1jkX5s8lCQW1jYBM3raOdMtHRt+NkJG/L5TJT4SVZ8I/5qj8NeDMPjjhanjYCBGJFIZAZ9W93QkN/8OFSVyJGieg2/XGkWYjKKNPnXOhTL5zNR/sTrcm8Itx8Osr4H+pU1IA6wkMQH87vJW/vfXJKkHjBGTyxpFmJyijT5V14Uw+eNO+SmvEp9r9Eoq7sJQP+zqwHzBfCUtUScMT0O36op4ZDZjow+Si5m953oUzect5Kj1LCGwGi7wB/+fA11NaSMmSSpVGQEBX8gU9DwbgQ224VT+Rp9ZAmXxqaCVsA4HA7N+EAzvP7fWSng1NSSEHmXwKUNOW7IclaqHBL512rArry+Qr3Pwqld5ZUS9YNTF4bq9NcsrXfN2uL1JPO7uP3dTZp7pIqRctV5l80TqmfBMRaMD7/XCZ5L0SCWmyVQR0JW9VO7on44abhmzdfaRGJCQgk08IUNOLSSB4FOjDCT5sVswKlPWcBGTyBTofXPgpsH+BUi5yqjL5IndPuScmUIdNHfg58JHEYhLIjYBMPjf08QK74RrVp8SbpdEJCMjkE8DT1PIQcOGLhBcYejmvmG3VM3nb+6ZP5XLpkEw+F+wKaiOBjWHJ98BpPmxlY37KaWQCupK3/Ozoh4/U4GZgXstTLVt6MvmydVT1JCbQgO398Bb++xOLSSATAjL5TDD3FqQf5q/BXcCKvSloVgICMvkE8DS1vAQGYME2nAjsWd4qy1OZTN7iXjbgUt0ey61BMvnc0CtwEQgMwEAbTtd6HdZ3S8/kbWxRHQ524Cgbc6tITjL5ijRaZfZOoLPb3Y8JXwzWYSEBXclb2BQXNgGusTC1KqUkk69St1VrIgKdne6Cq/rlEglpsnECMnnjSJMJToQJM+FeYJFkSpqdkIBMPiFATa8WgWA1znnhGB++Ua3K7a5WJm9Zf1y4HfiYZWlVMR2ZfBW7rpoTE2jAxj6cpzfwE6M0JaBn8qZIJtWpw68c+HJSHc03QkAmbwSjRKpIYGNYbGxo9JtWsX6bataVvCXdqMMuDvzRknSUBsjkdRaIQEICLhwBHJ5QRtMTEJDJJ4BnamodVnPgNm3zaIqoEZ2pHsxnREkiIlBhAp1P7c4GFqswhtxKl8nnhj4M3A/z1OAeYOWcU1H4dxLQlbzOCBEwRKDzQvH5wAaGJCUTnYCeyUdnZX6knsObZ2pIUSZvCKRkRGA2ATfcZEvf1Gd4SuhKPkPYc4dyYTvgrzmmoNAjE5DJ6+wQgRQIuLAbcGYK0pIchoBMPqfToh+WrsEDwAI5paCwoxOQyesMEYGUCPTD+jW4WM/pUwI8h6xMPn3Gw0Zww53l1s0pvMJ2JyCT785II0SgZwLB9rVj4RJg7Z5FNLErAZl8V0TmB+izEvNMU1CUyacAVZIiMDcBF54GlhCZ1AjoxbvU0A4jPAAbteHaLGMqVk8EZPI9YdMkEYhOwIU/ATtFn6GRcQnoSj4usQTj+2GhGvxdP7UmgJjdVJl8dqwVqYIEZPDZNF0mnw3nWVFc+AOwa4YhFap3AjL53tlppgiMSkAGn90JIpPPiHUDJvowOaNwCpOcgEw+OUMpiMC7CMjgsz0pZPIZ8A62YBwPDwNLZRBOIcwQkMmb4SgVEXiLgAw++5NBJp8Bcxd+AvxfBqEUwhwBmbw5llISgeBxpV6yy+E8kMmnDH0A1mrDHSmHkbx5AjJ580ylWFECMvj8Gi+TT5m9C/cBq6UcRvLmCcjkzTOVYgUJyODzbbpMPkX+dTjQgeNSDCHp9AjI5NNjK+WKEJDB599omXxKPeiH5WrwWErykk2fgEw+fcaKUGICMng7miuTT6kPLlwDbJKSvGTTJyCTT5+xIpSUgAzensbK5FPohQs7A2enIC3J7AhM9WC+7MIpkgiUg4AM3q4+yuRT6EcDnvJhyRSkJZkdAV3JZ8dakUpCQAZvXyNl8oZ7UofDHPi+YVnJZU9AJp89c0UsMAEZvJ3Nk8kb7Etnf+R/AvMalJVUPgRk8vlwV9QCEpDB29s0mbzB3jTg9z7sblBSUvkRkMnnx16RC0RABm93s2TyhvrTD2vW4E5DcpLJn4BMPv8eKAPLCcjgLW8QIJM31CMXbgLWMyQnmfwJyOTz74EysJiADN7i5syRmkzeQJ/q8FkHzjUgJQl7CMjk7emFMrGMgAzesoaMko5M3kCvXPg3sKwBKUnYQ0Amb08vlIlFBGTwFjUjQioy+QiQRhviwkHA0QllNN0+AloMx76eKKOcCcjgc25AD+Fl8j1Amz1lABZsw3/QymgJKFo7VVfy1rZGieVBQAafB/XkMWXyCRg24CgfDk4goan2EpDJ29sbZZYxARl8xsANhpPJ9whzM1jkzfAqfp4eJTTNbgIyebv7o+wyIiCDzwh0SmFk8j2CdeFEYL8ep2ua/QRk8vb3SBmmTEAGnzLgDORl8j1A7oela/BED1M1pTgEZPLF6ZUyTYGADD4FqDlIyuR7gO7Cr4Ev9jBVU4pDQCZfnF4pU8MEZPCGgeYoJ5OPCb8fVqrBwzGnaXgEAj5834HvRRiaxRB9QpcFZcWwjoALfwW2sy4xJdQTAZl8TGwu/BHYJeY0De9OYG8PTq/DVg5c2n146iN0JZ86YgWwjYAM3raOJM9HJh+DYR1WdeDBGFM0NAIBH37Rgq/NHmqJ0cvkI/ROQ8pDQAZfnl7OWYlMPkZfXfgzsEOMKRranUDTg4G5h9XhUw5c2H16aiN0uz41tBK2jYAM3raOmMtHJh+RZT8sV4PHIg7XsGgE/jUO1rgC/jfc8Jyv6HUlH62HGlVwAjL4gjewS/oy+Yj9bcAvfNg34nAN607gf33w8au7vMSYo9HL5Lv3UCMKTkAGX/AGRkhfJh8B0kaw8HvgxQhDNSQiAQe2aMKVUYbnZPQy+SjN0ZjCEpDBF7Z1sRKXyUfA5cIRwOERhmpIBAIOnNyMuVpgDkYvk4/QSw0pJgEZfDH71kvWMvku1DaA8ePDNeoX7gWw5ryLwN0erNkLl4yNXibfS5M0RwREQARSJOCY1m7AV334uWndiuq90oaPDsG/eq0/Q6OXyffaJM0TAREQgZQIGDd5N3yjfrmU8q2UrA/btuCipEVnZPQy+aSN0nwREAERMEzAqMm74TfxwbfxOhIScODXTfhyQpm3pmdg9DJ5U82SjgiIgAgYImDa5O8FPmIotyrLPNqG1YZgukkIKRu9TN5ks6QlAiIgAgYIGDP5Bmzgww0GcpIErO3BHWmASNHoZfJpNEyaIiACIpCAgDGTd+F0YM8EuWgq4MDhTfh+mjBSMnqZfJpN61F7Q1hgHLy3DQv0wQI+jAdebUOwuNIr88Irl8DUHuU1TQREwHICRkx+C3jv6zDF8lqLkN4dHqydRaIpGL1MPovGAQ1YdCYsX4PlgRX88L+Dl10X9WEB3vkralYvAa8Ev3x4yYH/+vCoA48Fv/fBY6/Bv26EaVEFNU4ERCB/AkZM3g13RPtZ/uUUOoPpNVhtEB7NqgrDRi+TN9y4fliiBhOBtegYeuf3wMjzOp4h/ILmMQceAW6YCdcNwat5JaS4IiACIxMwZfIPAysJdO8EfPhqC07pXaG3mQaNXibfWwvemhWYeh8MtKHfgX5gxYSSWU2f4cBtPgx1fl0v088KveKIwOgEEpu8Xrgzcord6MEnjCj1IGLI6GXyMdkX2NS7VSrT70ZIfy8CGRFIbPJ64S55p3z4YAseSq7Uu4IBo5fJR8DfD/M78FlgLwc2ijClDEPeAC5y4HeLwNXnwcwyFKUaRKAIBBKZvF64M9LiYz04yIhSQpGERi+TH4W/C5sExg5sD8yfsFVFnv4fH37vw+lD8M8iF6LcRaAIBBKZvF64S9ziJ6fBKja9sZzA6GXyc50OLnzAgc/54aelKyc+W8oncC3wuzacr2f45WuuKopOoB/eNwT/jT4j+sikJq8X7qKzftdIHzZvwVUJJFKZ2qPRy+SBYBfGeeEzfnjVXg+XPtDRhcCrDvy5Db9rwfWiJQJVITAAq8+EQx3YcSwsehW8aLr2nv8PqA5rB2/Umk6oKnoOXNSEbW2ttwejr7zJB8yAgyr0rN306fumA39ow3F5v6NiujDpicCcBPph/RocBmw5x58f5sEPTZNKYvLHO/At0wlVRW8MLDsZnrC5Xhe2AS6OmONUD+aLOLY0w3aAvv/Cjg58B/hoaQrLt5C2AxfMhGOGdCGRbycU3SiBBmzuw8GE7+jMfTzrwRJGAya5lejCs8DiphOqgp4PR7Xg0CLUGuOKvlJX8v0wTw328uFAJ1yoRkcKBHwYdOBoD7wU5CUpApkQaMD2PhzSWdhqxJgO7NyEc0wm1dOVvAsu0DSZSIW0np8PlivSeuERjb4qJu80YBcfjgGWrtB5m3ep1/iwXwvuzjsRxReBqATc8N2c4C7fqhHn3ODBhhHHRhrWk8nX4TcOfD5SBA16BwEHvtCE3xYNSwSjL73J12E9B04C1ita/0qSbxv47Rj47mR4riQ1qYySEejc5fti5y7fMnHLq8HHBuHOuPNGGt+TybvhRhZV/ta3V/4PeLBar5PzntfF6Etr8pNg8Tfhpw7skuQRV979K1H8//nwQx9OGIIZJapLpRSYwAAsGCxP7sM3gcV6LcWBM5uwR6/z554X2+Rd2A74q6kEKqazqQd/K3LNoxh96Ux+Cxj3Buznw3c7O7sVuXVlzP1BB/ZvwpVlLE41FYPAxrDY2PAl9H2B95rI2uTndLFNvgHn+/AZE4VUScOBy5qwdRlqHuGt+1KZfB0+7cCPg61cy9CzMtfgw5U+7D8ED5a5TtVmF4F+WLoWPm8PHl2PN5ydsc/pYpl8sO52LbxVryMmAdPPWWKGNz58mCv6Uph8HdboPHff1Dg0CaZJINgU55QxcGQaC4qkmbi0i0WgHr5Ed7Bj8Jb6MASMfU4Xy+TdcHnO04vVEiuyvdQLvzkv1TGX0Rfe5F2YBJwJvL9UjapQMT5cNxZ2sX0Nigq1pDSlDsBaPhya1Z1sB3ZqwrlJAcY1+cvmWqEnafxKzC/bVfycTZvD6Atr8sGCNi/C0T4coBfrSvFP8iUH9m7ChaWoRkXkSiDYXMqHwxwYyDgRI5/TRTb5YE3u8TA14yILH65Mz+JHakbH6M/xYIGiNWwSLPMmnK2laIvWue75+vCL/8H+t8Ob3UdrhAi8k0ADtu6sTveJvNg4sFoTHkgSP7LJd15E+kuSYFWc24Z1qrA0Z7BcY9Hecm7Atj78Dli4iudmRWq+HdjRg0cqUq/KTEigATt1zN2GZaqP8cJlcHs+4pj8GSm/aNBzERZPvNwLNy3RYRGBtWHsguGiNvtYlJZSSY9AsMvdbrp9nx7gMii78EXg28BKFtXzpAexF9SZM//IJu/CFFPfAFoEMO1UCv9dfNqAstYPFqxow0WA3p7PGn7+8Yx9lpR/KcrABIHO1tD7+OF37kuZ0DSt4cCkJlzdq24kk2/Axn7BF3HpFVCCeX/34MMJ5muqYQKd71qDhVMKu+qgYSRVlDutDftqpbwqtv7tmvthoT74hg/fABa1mYYPf2zBrr3mGMnk3XBRkODNYx3RCezt6XPD6LRSHunCisCQNpVJGXQx5C8dAztNhteKka6yNEWgAe/vfEXzlQItzT69DYsNwau9cIhq8o8By/USoKJzXvQs/+mwSn3ph4/X4PIk60lXiVdFar2lDZsNwcsVqbfSZQ7Asu3wBbbA3At3+PD5VviScOyjq8n3wwdr8PfYytWe8EMPDqs2Ajuqd2EL4HxgXjsyUhYWEbh3DGylhXMs6ojhVBrw4TYc4sDnDEtnLfc3r8f3iLqafAO+7cOxWVdU5HgOLNGEZ4tcQxlyr8PeDvwa6CtDParBPAEfnuiDrQbhXvPqUsyLQHD3rg++68On8srBdNwarDgIj8bV7WryLjQBN65whcf/yQu3JNWRIwE33O7xhBxTUOjiEAhu2W/mwS3FSVmZDkegDg0HDimpZx3hwZFxOx/F5IgZ6RQAACAASURBVP24olUeX4ONB+G6KjPIu3YXdgbOzjsPxS8UgReA9bRoTqF69laynYWtgmfu6xazgkhZP+qFLxDHOkY1+Tps6oRvJOuIRuCfHqwcbahGpUGgsxTlBcCYNPSlWWoCj/TBJlfDU6WuskTFNeBzwaYxwIdKVNaIpfRyETmqybtwBHB4FeCZqNGBbzbDldR05ECgAet01nOYJ4fwClkOAve9Dp+4XltqW91NF4IFbA50YHmrEzWf3Ike7B9HtpvJXwNsEkewymPHwYJXwP+qzCCv2uuwmgPB+Wr1whZ58VHcWAS8Nmw1BNNjzdLgVAlsCAvME5p7YHJLpBrMXvGnvJgr83UzeT2Pj9hsB85swh4Rh2uYQQITYcJMuBWYYFBWUtUmcPEmsN0R0K42hvyr3wwWmQHf9OFr2kwKavDROF+DjGjybvhGffBmvY4IBHzYqAXXRxiqIQYJNGBRP7yC11K1BrlKCoKtaluhsejIgcDGsOTYcMOYYOOY+XJIwdaQsfZgGM3kf0j4QoOO7gT+4cGq3YdphEkC/TBPLdxTYR2TutISgTkIHOmF7ybpyIjAJFh+RvgZ3BcyClm0MLd6Mb4iGM3kg8/ANixa9Tnlq/8jyAF8HbT9cQ7cqxbSh+1b8Jeq1Z11vQOw+kw41IEds45dtHh9sFTUr0BGM3k9j4/Y+TasPAT/jDhcwwwQcGFPtAGQAZKSiEDgpTGw9mQI9vDQYZhAP6zkwM8c2NywdGnlHPhKE06NUuCwJq/n8VHQvTXmHg/WiDVDgxMR6IflanC/1qNPhFGT4xG4eRP4hF7EiwctyujODpG6SIoC6+0xV3iwZZQpw5q81quPgi4c48MhLTg6+gyNTEJgB3jPC3BtyVe2SoJIc9MjoMdyKbFtwKU+bJWSfCll54P5LoGp3Yob6Ur+z8AO3Sbr72ctq7asdrHK7kxw4URgv+wiKpIIvEWgXYPNBmFQTMwSaMDmPlxhVrXcag7s0Ax32Bz1GNbk6/BoBVcS6sZquL+/xYP1epmoOfEJdDaf0P/BxkenGeYIPPMGfPg6eMmcpJQCAm74XlPstdkrTO8PHuzerf53mfwALNiGYFcmHV0I6FZ9dqdIPyxRgzsrvNJVdrAVqduV0V+asL0wmSXQgP388E6djmgEpniwULeh7zL5Bkz0YXK3ifr7WUthrTUEd4lFugSOgNrfwnOykW4kqYtAZAL7ezKkyLCiDNwC3vs6PK0XaqPQCse0YYMhuGm0Ge8y+Toc7MBR0cNUduR/PVisstVnWHgDdvLhTxmGVCgR6EbglTasMAT/7TZQfx+dQAN+4cO+0WdUfuRBHhwby+TdcNGHT1ceXXcAp3uwd/dhGpGEQLApxXvgfgeWSaKjuSJgmoAPv2+F6zXoMESgAR/2w89jdUQj0PVTunddybvwb2DZaPrVHRX1zcbqEjJTuQvHAN8xoyYVETBLwIeBlvb4MAq1Dtc6sJFR0fKKveLBeyNfyeulu+hnQg0WGoQp0WdoZFwCdVjVgbuBcXHnarwIZETgwUXhI+fBzIzilT6MG25I8+vSF2qowDasMwS3jST3jit5fasYmfq1HmwSebQG9kTABQ+o9zRZk0QgOwJ6Cc8g636YvwavGJQstZQDBzTh+Egm78IBwI9LTcRAcQ4c3oTvG5CSxAgE9LKdTo0CEdBLeIab5cK5wGcNy5ZV7hIPPhnV5H8H7FVWEgbr2tQLtzjVkQIBvWyXAlRJpkpAL+GZxVuHrRy41KxqadVGfS4/9+36G31Yv7QozBQ23YPxZqSkMhwBLV2r86KIBBxYtwm3FjF3G3N24VlgcRtzsy2n0dZseYfJu/AqMJ9tBViWT8ubtQKjjjQIbAxLjoVH0A9SaeCVZroEbvZ0kWSMsAsnAN80JlhiIQe+2YSThivxLZOfCBNmwn9KzMFIaXoebwTjiCK6ik+Xr9TTJVCD+iAMpRulGuoDsFYb7qhGtYmrvMAbYX2bt0xem39Ehqzn8ZFRxRvYDwvV4CldxcfjptH2EHDgqiZsbk9Gxc7EhYeAVYpdRSbZv+DB+0a9knfh68DJmaRT4CAeDLtzX4FLsiZ1F44ADrcmISUiAvEJ+G1Yd7TvluNLVneGFsOK3vs2rD4E98094y3DcuEUYJ/oktUb6cBNTdigepWnX/EGMH58eBXfdVel9LNRBBHonYAP57Zgp94VNHM2gX5YvwY3ikgkArt78IcRTb4OLQf6I0lVdJADpzThqxUtP9Wy3fAFm+BFGx0iUHQCMxxYrQn/KHohNuTvwvOMcCvahvwsyuEED7412pW8Plfo0i0fPt+CYC0BHQYJ9MOYPnjchyUNykpKBHIjoO/mzaFvwKk+fMmcYjmVfBhqDbNC6Kzb9Z1bpVPLWbq5qnxYsxWupa7DIAE33MnrdIOSkhKBvAnM6IMPXB0+gtKRgIALWwCXJ5CoytSp3jCfwM8y+QH4UBseqAqJXuvUS3e9kht5XnAVXwvPvZXNq0tRBHIlcJKn77yNNMCF14B5jYiVWGQMrDAZHpuzxFkm78Ik4KoS126itFs8WM+EkDTeJqAXa3Q2lJjAs1NgmdvhzRLXmElpLvwZ2CGTYAUO4sNnWvDXd5l8Az7vw28KXFsWqf/Sg32zCFSlGFr8pkrdrl6tDmzRhCurV7nZil3YDTjTrGop1X7kwXeHu5LX98nd+/11D37efZhGRCWwNoxdMFxlcbGoczROBIpEQC/gmenWJFhmBjxuRq28Kg5c1oSth7uS/60Pe5e39OSVOTCpCVcnV5LCbAIN2NaHC0REBEpM4JXXYanrtT964ha74QXBhMRC5RZ4yoOlhruSD57HB8/ldYxAYAwsOxmeECBzBOpwjgM7mlOUkgjYR8CBnZtwjn2ZFSsjN1zoZddiZZ19tm1YeAhenh159ot3wdvNH8o+neJE1Jv1Zns1CeabEW4lqV0PzaKVmmUEHLioCdtallbh0qnDlxw4tXCJZ5ywD5u35niRfrbJB9/Ia4/0kZtxpwcfy7hXpQ6nb+NL3V4V904CbzqwTDP8oVZHjwT64YM1+HuP06s07WAPjnnrSr6z89dLVSLQQ63neLBzD/M0ZQQCbrgd56YCJAIVIbC/BydWpNbUynThv8CiqQUoh/AfPNh9TpP/SA3uLUdtqVVxpBfukKbDAIFJsPwMeATt6GeApiQKQuBmD9YvSK7WpumG34BvZ22CdiR2gwcbvmXyddjUCa+qdIxMYC8PzhAgMwR0q94MR6kUikDbgcWb8EKhsrYs2Trs78BPLUvLtnSe9WCJt0xenzF1708NJg7CYPeRGhGFQB3OcGCPKGM1RgTKQsCB7ZpwYVnqyaMOF9YFbs4jdpFijoH5J4dLAePUYW8HflukArLO1YcPtuChrOOWNZ4L/wI+UNb6VJcIjEBAa9kbODVc8A3IlFqiBh8d7DyGdxrwfz78pNQVJyxuGsx7I0xLKKPpQD8sV5trAwWBEYGKELjbgzUrUmtqZbpwH7BaagFKIDznXaPgSv5HDhxSgrrSKuElDxZJS7xqunoeX7WOq945COi5vIHToQ5nOfA5A1KllXDggCYcHxTouHAKsE9pq01e2D0erJFcRgoBAT2P13lQZQJ6Lp+8+7r7HInhWxuqBVfyWlp0dGZXeLBlJKwa1JWAnsd3RaQB5Sag5/IJ++vO2h2dZkKZsk+f7MFms6/ktW79KO124Mym3gQ38g9Cz+ONYJRIsQnouXzC/mkBt0gAH/FgpVkm34Bbffh4pGnVHKSfvA31Xc/jDYGUTJEJ6Lm8ge7pjmB3iLP3WwmeyQcrj63QfUplRxzhwZGVrd5g4W64rOd+BiUlJQKFI1CD+qAWIEvUNzfcolqb/oxCsQYrDsKjgck/zRyr4yQiX87J3/DgZ+UsLduqGnChD5/KNqqiiYB1BPbx4FfWZVWghBpwnA8HFijlzFP1YaAFzcDkg52RFs88g4IEdGC3JpxVkHStTtOFB4FVrU5SyYlA+gT0CDAh4wZ82dcPSt0o7uLBnwKT164+o6DyYesWXNaNpv5+dAI7QN8L8DrQJ1YiUGUC2l8+efddmMQce6YnVyylwqy70IHJvwgsXMoSzRS1oQc3mJGqror2gq5u71X5uwg85MEHxaV3Av2wUg0e7l2h/DMd+EETvheY/BTgveUvubcKHVi3Cbf2NluzZhPQRkg6F0TgLQIzF4Vx58FMMemdgNaw78pu1oI4gcm/CszXdXhFB7RhnSG4raLlGyvbhW8CJxgTlJAIFJhAG5YfCjdq0tEjAX1G1xXceR58NjD5qcD4rsMrOiBYQ6AFt1e0fGNl1+FXDnzZmKCERKDABBzYoglXFriE3FN3wQtXytYxHAEfhlpQD0xe2/aNfo6s7cEdOo2SEXDD74I3Taai2SJQGgL7e+G6ETp6JFCH3zjw+R6nV2HafR6sLpPv0uo2rDUEd1XhjEizRt1aS5OutAtIQJ/RJWxaHQ5z4PsJZco8/VkPlpDJd2mxD2u24O4ynwlZ1ObCdGBcFrEUQwRsJ6DP6JJ3qA5fcuDU5ErlVQiWtpXJd+mvA2s04Z7yngbpV9YP89RgWvqRFEEEikHAgauasHkxsrUzSxe2A/5qZ3Z2ZNWGBWTy3XuhZ/LdGY06oh+WqIXLJ+sQAREICdzswfqC0TuBBmzsw996V6jEzKUDk38FmL8S5fZQZBs2GIKbepiqKR0C2mJWp4IIvIuAtpxNeFJoga3uAB1YTcvadue0qaefFrtTGmWE/jEmwqfJ5SSgVe8S9rUBi/rhsuw6RiawXrCf/FM+LClKwxNwYFITrhaf3gn0w/o1uLF3Bc0UgdIRmPXmc+mqyrggfQI+OnAHNgmu5B8Dlsu4N4UJpw1qkreqAZv7cEVyJSmIQGkIvO7BPKWpJqdCXHgOWCyn8NaHDbabDUz+IWAV67PNKUEfPtPSG5yJ6Gvd+kT4NLmkBILPm0paWmZluXA/8OHMAhYskA9bBSYffB62esFyzyxdB3ZuwjmZBSxhoAbs5MOfSliaShKBngm0YfxQuH6Ejh4JuOEOoRv0OL300xzYLngmf2uwPnvpq+2xQB/2aMGZPU7XNMCFrwC/FAwREIG3CbRhySF4Rkx6J6D160dn58OOwZX89cAnesdc+plf8uC00leZYoG6XZ8iXEkXloCu5JO3zoXLgC2TK5VWYffA5LWTzyj9deA7TTiutKdABoXpxbsMICtE0QjoxTsDHWvA+cF7UwakSinhwBeC2/VX+rBZKSs0UJQDP27Ctw1IVVZCn9BVtvUqfGQC+oTOwNlRh7Mc+JwBqVJK+PDV4Er+IuCTpazQTFGne7C3GalqqmgxnGr2XVWPSkCL4Rg4QdzwUeoXDEiVVWL/wOTPBT5b1goN1HWpB9sY0KmshJa1rWzrVfjIBLSsrYGzw4WTga8bkCqlRPC4OTD5U4B9SlmhmaJu9PRiYiKS2qAmET5NLicBbVBjoK8NOM6HAw1IlVLCh+8Fz+S/78NhpazQTFEPe1osKBFJbTWbCJ8ml5CAtpo109Q6HOnA98yolVLlh8GVfHCrI7jloWN4Ai95sIjgJCPghot+jEumotkiUA4CPpzbgp3KUU1+VcjkR2fvw1GBye8MnJ1fm+yPrOUnk/fIDRf9eH9yJSmIQPEJ+HBqK1wkSkcCAg04yoeDE0iUfeqRwe36iT5MLnulSep7EyZcC08n0aj6XBfuAtaoOgfVLwIdAsd6cJBoJCPgwk+A/0umUurZhzn9sGYN7ix1mQmLc+ATTW2VmohiAy704VOJRDRZBMpDYC8PzihPOflUorfru3I/ODD5pWvwRNehFR7gwG5NOKvCCBKX7sIxwHcSC0lABEpAoA0bDMFNJSgl1xLq8CsHvpxrEhYHd+CAWVsduuBbnKcNqR3hwZE2JFLUHFzYEzi9qPkrbxEwSaANCw/ByyY1q6jVgN/6WqxsxNY78M3ZJv8KMH8VT5KINf/Bg90jjtWwYQgMQH8bWoIjAiLAFA8WEofkBLSs7egMZy1r27mSfwxYLjny0irc4MGGpa0ug8K0IE4GkBWiKAS0EI6hTmlZ9q4m/+XZJn8LsI4h7mWUecaDJctYWJY1ueHtyQWzjKlYImAbAR9+3wofX+lISMCFvwEbJ5Qp7XQfPj/b5C8HtihtpQYKmwbz3gjTDEhVVsINXzRar7IAVLgIhAQO9sIXUXUkJODCfcBqCWXKPH33WSavlxe697gGHx2Ee7uP1IiRCNThDAf2ECERqDIBB7ZrwoVVZmCqdhf+A0wwpVc2HQd2nn0lfyjww7IVaLIeH3ZswZ9NalZNy4UjgMOrVrfqFYE5CbRhraFwcSgdCQm4MBUYn1CmtNMd2Gb2lfxOPvyptJUaKMyBo5twiAGpykroDfvKtl6Fv03g5c5eGPps2cBZoc+/R4foQ/9sk1/Hh+DlOx0jE7jcg60EqHcCnd3oXgLm6V1FM0WguAQcuKgJ2xa3Ansy1xc7kXqx9iyT3wwWeRNeiDSluoOe8mCp6pZvpnIXhoBNzahJRQQKR2B/D04sXNYWJjwAa7XhDgtTsyalPlhllskHhwvBFZYWaBilPWNh0avgRWs6WMBE9Fy+gE1TysYI6Hm8MZSBZ20DXGxOsXxKweZqc5r87cDHylemuYpqMHEQBs0pVk9Jz+Wr13NV/BYBPY83eDK44Va9vzQoWTqpNiwwp8kHb47vULoqDRYULPbfhOMNSlZOSs/lK9dyFdwhoOfxZk8FN/wiLPgyTMcIBDxw5jT5o9H+xt1OlrM82K3bIP396AT0XF5nSEUJ6Hm8wcZr3Y2uMF/0YNE5Tf4LwGldp1V7wH0erF5tBMmr13P55AylUDwCeh5vtmd1uNqBAbOqpVJ7xIOV3jL5BtR98EpVYgrFvA7vvR6CXft09EhAz+V7BKdpRSag5/GGu+fC34EPGpYtk9ytHqz7lskPwLJt+HeZKkyplk96cElK2pWQXRvGLghPAO+vRMEqsvIEtCmN+VNAC+F0ZXqpN3vFu9lDBa0rtGDA8R4cEGmkBo1IwA2/Fd5PiESgCgQc2KIJV1ah1ixqHIAV2vBIFrEKHOOXHuz71pV8UIgbLiywVoGLSj11B25ralvexJz7Yf0a3JhYSAIiYD+B56bA0rfDm/anWowM67CVA5cWI9t8svThkBYc/Q6T12500Zqh5/LROHUZ5bjwD2AlI2oSEQF7CZzkwTftTa94mbnh3dQfFy/z7DJ2YLcmnDX3lfzXgJ9ll0ZhI23pwRWFzd6SxN1wT+3vWJKO0hCBVAi0YYMhuCkV8YqK1uE3Dny+ouVHKjvYnKYF17zD5OuwoQPXRVKo9qBjPa0pkPgM6Ic1a3BnYiEJiIC9BB4NPmMCtOucwR65cD3wCYOSpZOqwYqD8Og7TH4bmPc1eK101RouyIGbmrCBYdlKyrnhvtprVLJ4FV0FArogSKHL2mulO9Rgtbtg1DtMPviDznPSlbtLVHtEDRYahCnVppC8eje8IxKstqhDBEpHQAvgmG+pCx8A/mVeuVSKz3qwxLAmX4dzHNixVOWmUIwDOzXh3BSkKyXZDyvVwhfw3vUDZ6VAqNgyErjbgzXLWFieNbmwHfDXPHOwPfacX4ENdyUfvAgVvBClYxQCPvyxBbsKUnICbvhS0nrJlaQgAlYRONjT/5cab4g2pomE9AIPPj3slbwLk4CrIslUe9AUDxaqNgIz1Tdgc19fK5iBKRVbCLw8DSbcCNNsSagsedThCgc2L0s9adThwMnNzmJj77qS74eFavBSGoFLqLmpB38rYV1Zl+Q04BYfPp51YMUTgZQIHOnBESlpV1rWhZeBBSsNoXvx+3rwy2Gv5IM/dOFJYKnuOpUfoSVuDZ0CDdjWhwsMyUlGBPIkMK0NE4ZCM9JhkMAkWGYGPG5QspRSDrhNaI1m8sEGLFuXsnqDRfnwWAtWMChZZalgBbwHgVWqDEG1l4KAVrhLqY26GIgGtg1LDsEzo5n84ehWUySaDqzaDN8O15GQgAt7AqcnlNF0EciTwLQ3YcVr4ek8kyhrbDdcylYbhI3e4Nc8mH/2kGE/W9J+39H/iThwQBOOjz5DI0ci0A9jauF2xxNESQSKSMCHU1vwlSLmXoSc9SVOpC7d7MH6o5p8P8xT01uhkWgCd3iwdtTBGjc6ATfcyOMEcRKBAhKY0QcfvhoeLmDu1qcsX4rcojM82GtUkw/+0g3fGt84smyFBzqwWhMeqDACY6VvAOPHw3+AhY2JSkgEMiDgw7kt2CmDUJUMMQADbbi6ksXHK/ogD46NYvI/AL4bT7uao304rqXd1Iw1X1fzxlBKKDsCr/uwRgseyi5ktSI14Ps+HFatquNX68O2Lbioq8nrp6ZYcJ/z4P2xZmjwiAR2gL4X4EZgHWESgYIQ0HfxKTeqDi0H+lMOU3j5uV8GH3G9cD3/iNdrByY1dSspHrRRRjdgHR9uMSYoIRFIiYAPT8wDK18Br6cUQrLhI+Rg9cB5BGN0ArN3n+t6JR8McOEGtKVq1HPqLA92izpY47oTqMMZDuzRfaRGiEB+BBzYrgkX5pdB+SM3YKIPk8tfabIKHbirCWvNqTLqzl9uuAVosBWoju4EprdhsSF4tftQjYhCoB/eV4O/A++LMl5jRCBrAg5c1IRts45btXgNOMmHb1St7h7qPc2DL0U2eW0cEg+xA3s24ffxZmn0aATc8JvjWWsw6xABywi8PgZWngxPWJZX6dJxwy9utH5G985+yYPTIpv8hrDAOPhfd12N6BB4xyIEopKcgF7CS85QCqkR0Mt2qaF9W3gAPtTWJ8qRSLdhrSG4K7LJBwNduBlYN1IEDcKHjVpwvVCYI9B5CS94277PnKqURCARgYfGwRp62S4Rw0iT63CgA8dFGlzxQXO/dBfgGPWZfDCgDsc68O2Ks4tT/gUefDrOBI3tTqAOv3Lgy91HaoQIpE/AgS2acGX6kRTBhWuATUSiK4EbPfjE3KO6mrzWse8K9l0DarDiIDwaf6ZmjERgB3jPC3Ct7irpHLGAgG7TZ9SEjWDh98CLGYUrdBgHTm7CfrFNPpjghvsiL1hoAhkm78MvWvC1DENWIlQ/LFeDO4GFKlGwirSRQGsTGDgC2jYmV7acXPgCc71IVrYaTdXjwG5NOKtXkz8TfQMepxdTx8IyV+kn0DjMIo11YTvgr5EGa5AImCXwrANrNOFZs7JSG4mAC4NAQ4S6Exhp2/Out+sD6QZs78N53cNoxGwCDhzahKNExDwBPZ83z1SK3Qk44Dah1X2kRpgg0ID3+/CMCa0KaEzzYN7h6oxk8tvAvK/BaxUAZbLEZz1YwqSgtEICnfMxWPJ2NTERgYwInOSF2yDryIhAA77qw88zClf0MJM92Kxnkw8munA5sEXRSWSU/y0OHK2lLtOjXYfVnHBt+2F/ek0vspQrSODWKbDh7fBmBWvPreQ6XOvARrklUKDAPhzSCleofdcR6Uo+mNWAL/vwqwLVnUeqng9HtaCZR/CqxXRhT+D0qtWtejMl8HJngZF/ZRq14sEmwTIz4PGKY4hcfhs2GIKbEpn8RJgwM1xaUMe7CVzchh8MwW2Cky0BF44BvpNtVEWrCIEZwGYeeBWp15oytQBOrFa85sH8I82IfCUfCLjh7VHt8d2h6cMfa3BUU0suxjojTQ924Q/ArqZ1pVdpAu1gB8ThPkmqNJWMinchuHPygYzCFT3MFR5sacrkDwV+WHQiSfP34dSxcOxkeCypluYnJ9APY2pwVfhzqA4RMEJgfw9ONKIkkVgE6rChA9fFmlThwT58uwU/NmLyA7B6G+6pKM9gC9lgadWf6DtZ+86AzmZKwTe12mfBvvYULaNjPW2xnVvPXPgdsFduCRQssAPrNuFWIyYfiFRwy79gScWT23DSULjynw5LCTRgUT/cUGlFS1NUWvYTOMvTwl+5dWkSzDcDggsqHdEIjPo8PpCI9Uy+Y/JVedHpKQeO74NTJ2uNgGinmwWj3NDg/6a9py1oRvFSCF6g/cwQBC/c6ciBgJaxjQ39Um/W0iEjH7FNvgEf9uH+2KkUZ8IjPhzXgl8XJ2VlOieBfvhIDW4AFhAZEYhI4JY2bDoE0yOO17AUCDTgRh/WT0G6lJIO/F8TfmrU5DtX83cAa5WM2r0+HNOCs0tWVyXLccOX8IKX8cZUEoCKjkPgEQfWa8ILcSZprFkCA7BWGwJv0RGRQGcNh7uMm3wd9ne6/PQQMcfchzlwU7CAjQeX5J6MEjBKIHhRdCZc5sAyRoUlViYC18wHW14CU8tUVBFrceGPwC5FzD2nnF/w4H3dYse+XR8IToLFZxR/J6arO0vPasOJbmdJgf++s3JWsJjJSgUuQ6mnQ+C8cbDbFfB6OvJSjUrAhaWAJ6OO17hZL9T9uglf7saiJ5MPROtwhQObdwtg4d9fUIMfDIb7kuuoAIHOD6XBnRp9XleBfkcs8UQPvgX4EcdrWIoE3PA77wNSDFE6aQe2acKl3QpLYvK7OOHtlUIcDpzZDteVf6gQCStJowQ6n+YERl83KiyxIhLQQjcWda2zxkWwZLpelI3RFy/i13E9m3w/zFOD5xllzdwY+aY1dLoDv3Pg2EFtdpAW48LobgHjXoczgJ0Kk7QSNUlgpg9faoWLreiwhECZ3vHKEGnXT+dm59KzyQcCdTgjWN85w8KihnrFh1/W4KdanS4qssqMc1w4TrcGK9Pv2YUGL9Zt78EVlavc8oLr8Lhejo3XJAe+0oRTo8xKavINB4KlRG05/gucVIOfDcIUW5JSHvYRaMCuwQ+Clt+Jsg9cMTMK1r7YsQW3FyH94C5pVb7X1+I3PZ+RS3sRd4VNZPJBem74lv3iPadqZmLwVubx0+DUG2GaGUmplJ1AZ3W8i4DVyl5rhes7qw37DBVoqdQG1H1Yzwu3US714cK/gWVLXZw6uAAAHchJREFUXaT54u704GNRZU2YfJ7L3D4cPG9vwm+jFqxxIjAngc67JcGKUfuITKkIvOrAPkXcKnYA+tsQfNp7cJmNvgGf9+E3pTrrMijGh++34PCooRKbfD+sVIOHowY0NO4+B37UhHMM6Umm4gQasK0fvpC1cMVRlKH84Lb8jh48UsRi5jD5IP3DvJJu760943s7O9uwzhDcFnV2YpMPAjXgUh+2iho0wbjrg9XpWnB5Ag1NFYFhCQQL57wJZzuwkRAVkkDwzfvxU+CQ2+HNQlYAzGXyQRmlu6J3w61k9ZVD/JP0SS/mCp6mTD54hhSsKpbK4cBVnaVng93FdIhAagR2gL4X4VAfvgf0pRZIwqYJBO8G7e7BZNPCWesNY/KlM3o9i+/5rPqhB4fFmW3E5DtX83f6sGac4BHGnl+Do7Q6XQRSGmKUQOelvBOBrY0KS8w0gWBJ2p/MB0eVZf35EUy+NEbvhu+/nGL6RKiCXg1WHIRH49RqzORd2A04M07wUcae0YYfDcE/DelJRgR6ItCArX0IzD7Yp16HRQR8uLIPvhr3//QsKmHYVEYx+cIbfWd1u+CNer37EvNEdOCuZg+7vxoz+SBfF54B3h8z99nDg0/fftOG44a0UUGPCDUtDQKdlfL2D16CAuZNI4Y0YxF40oEvNuHKWLMKMriLyRfa6BtwnA8HFqQVtqV5oAc/iZuUaZM/CDg6ZhJTHDjlDTjh2nCZXB0iYCWBzo52wW1G3cLPp0OluzU/HMYIJl9Iox+AZdvhd/E6eiDQhmV6uQA2avKbwSJvwhMRr3aeC26D9sEpWp2uh45rSm4EBmAjHw7K6IuS3Oq0KPBrwGl98OOr4SmL8kollYgmXzijd+G8YGnhVKCVXNSHoVaPm2sZNfmAsws/A742CvPHgxdl2nBaVZZuLPn5V9nyBmD1mfAdJ9zwRm/imz8TXgR+9gacdB28ZF7eTsUYJl8Yo6/Deg7cZCfxQmT1JQ9O6yVT4yY/ACu0h1+EItji9Rgv3AVMhwiUhsAkWH4mHODD3sA8pSksv0Ke9OGn88OpZXljPg7KmCYfSFu/YI4LdwFrxOGgsW8TaMPCQ/ByL0yMm3znav6vwHadhO5w4OgmnN9LgpojAkUh0AhfOt3Ph32BBYuSt0V5PuTAj1+GM4u8mE1Snj2YvNVG78LXgZOTcqnw/Au9t/00Noa0TH4T4Aed1emuip2VJohAgQkMwIJt+AoQvJHf69cmBSYQL3UnXKIz2IPiL0Cwal2ljx5NPmBm3cp4/bBEZ9nz+Svd1ATF+7B1Cy7rVSIVk+81Gc0TgbIR6Ic1a7CrA7v4sGTZ6ktQT7C+fLBD3DlD4ae3OjoEEpi8dUZfh3Mc2FHN7Y2AD0+0Eu7SJ5Pvjb1miUAsAkdA7W/QD+wKfAZ4byyBcgx+xIGzA3Nvwj/KUZL5KhKavDVGb6AO83ALpujDIa34n6W/o0qZfMGarnSLT6CzvW3wzkpg+JOAMcWvasQKXnLCT6cCY7+2xHUaK82QOeZ+674OjzqwvDEwFRQaC4teBcFXJj0fMvme0WmiCCQn0A/zO7CJM+vr01m/gjeQa8mVc1OYClxPuGGV14Y7hmBGbtkUMLAhkw8q/64HP8oDgQs/COLnEbssMX04txV+npvokMknwqfJImCWQLCg1BvhbX23Y/wfMhvBuNobwM2zTX1RuOk8CP5MR48EDJp8kEHmV/R1WCNYZ73H8jXtbQKbepB451WZvE4pEbCYQOft5A2AVX34oAMfJPyVxyd6/wEe9OFBBx4EHpgPbqrit+xpnjKGTT5zo3fhAcD2H07TbKEJ7Uc8WMmEkEzeBEVpiEDGBIJv8h34UPtt01+lY/zjgPcAs353YJzf+W9gzs+Y/kd4xR2sBx/8mv3fb/jwWg1emG3mM+HBBeABmXk2TU7B5DMzehcOB47IhlSpo3zdg5+bqFAmb4KiNERABETAEIGUTD51ox8If+gMruJ1JCMwdRwseQUEP4gnPmTyiRFKQAREQATMEUjR5IMkU3sZz4W7gY+aI1FNJR9ObYWLaRk5ZPJGMEpEBERABMwQSNnkgySNr3XfgO/5cKQZAtVWcWBVk+tIyOSrfT6pehEQAcsIZGDyQcXG3rp3IVjG/BrLMBY1nUTr1A9XtEy+qKeC8hYBESglgYxM3ojRT4LFZ8DfgUVK2Yzsi9rQgxtMhpXJm6QpLREQARFISCBDk09s9A240Yf1E5as6UCwUVMT1jENo1QmPwCrA4uahiQ9+wjMhJda4Ys+OkSgVAQyNvmejd6FE4OtlUsFP8difNi2BReZTqFUJu/C5cAWpiFJzzoCL/mwcQvuty4zJSQCCQnkYPKxjb4On3bCrYF1mCHwLy+ldf5l8mYaJJXsCMjgs2OtSDkQyMnkg0ojfV7X+R4+2Cp4fA54yhrySx6clkZxMvk0qEozLQIy+LTIStcaAjmafNcr+gFYMNh0CFjBGmDFT+R5DxZPqwyZfFpkpWuagAzeNFHpWUkgZ5Mf1ehdGAQaVoIraFIOHNqEo9JKXyafFlnpmiQggzdJU1pWE7DA5AM+71owx4VjgO9YDa94yU1tw1JD8HJaqcvk0yIrXVMEZPCmSEqnEAQsMfl3XNE3YFsfLigEwGIleYSX8kqBMvlinRBVy1YGX7WOq14sMvlZRt+GS2twi160M35yThkDS02G14wrzyEok0+TrrSTEJDBJ6GnuYUlYJnJBxyndLYxLixTSxOP9DVD0txl8kkJan4aBGTwaVCVZiEIWGjyheBWsCQzuYoPmMjkC3ZmVCBdGXwFmqwSRyYgk6/E2XGQB8dmUalMPgvKihGVgAw+KimNKy0BmXxpWzu7sBfasPQQTM+iUpl8FpQVIwoBGXwUShpTegIy+XK32IEDmnB8VlXK5LMirTijEZDB6/wQgQ4BmXypT4VMr+L1TL7U51JhipPBF6ZVSjQLAjL5LCjnE8OBbzbhpCyj60o+S9qKNTcBGbzOCRGYi4BMvpynhA9PtGDZrKuTyWdNXPFmE5DB61wQgWEIyORLe1p80oNLsq5OJp81ccULCMjgdR6IwAgEZPKlPDWaHsFihtkfMvnsmVc9ogy+6meA6h+VgEy+fCdIDVYchEfzqEwmnwf16saUwVe396o8IgGZfERQBRnmwI+b8O280pXJ50W+enFl8NXruSrugYBMvgdo9k757+uwwvXwSl4pyuTzIl+tuDL4avVb1SYgIJNPAM+yqT7s0YIz80xLJp8n/WrElsFXo8+q0hABmbwhkPnL3OrBunmnIZPPuwPlji+DL3d/VV0KBGTyKUDNQdKBNZpwTw6h3xFSJp93B8obXwZf3t6qshQJyORThJuRtA+ntuArGYUbNYxM3oYulC8HGXz5eqqKMiIgk88IdHphnq3BqoMwJb0Q0ZVl8tFZaWQ0AjL4aJw0SgSGJSCTL/aJ4cP2LfiLLVXI5G3pRDnykMGXo4+qIkcCMvkc4ScPfakH2ySXMacgkzfHsupKMviqnwGq3wgBmbwRjHmIvOrASk14No/gI8WUydvUjeLmIoMvbu+UuWUEZPKWNSRiOj58tQWnRBye2TCZfGaoSxtIBl/a1qqwPAjI5POgnjjmzR6sn1glBQGZfApQKyQpg69Qs1VqNgRk8tlwNhmlD1a5Gh42qWlKSyZvimT1dGTw1eu5Ks6AgEw+A8gGQ/jw/RYcblDSqJRM3ijOyojJ4CvTahWaNQGZfNbEE8V7wIPVEimkPFkmnzLgEsrL4EvYVJVkDwGZvD296JZJG1Yfgvu6jcvz72XyedIvXmwZfPF6powLRkAmX5iGHejBT2zPtmwmfxmwpe3QC5zfxR58qsD5K3URsJ6ATN76FgUJ/s2DTYuQadlM/nJgiyKAL3COtzqwRRNeKHANSl0ErCUgk7e2NbMTe6UNqwzBM9ZnCsjki9Aly3L04QkftrT9WZRl2JSOCEQiIJOPhCm3QbatTd8NhEy+GyH9/UgEpvqwSwsuEiIREAFzBGTy5liaVvLh9y3Y07Rumnoy+TTpVkDbh++14AcVKFUlikAmBGTymWCOHSS4gzkWPjQZXos9OccJMvkc4Zco9BU12NmW/ZNLxFWlVJCATN7OpvuwfgtutjO7kbOSyRetY/bm+3gNth2EO+1NUZmJgP0EZPJW9uhID46wMrMuScnki9g1u3Pe14Nf2p2ishMBewnI5O3qjQ+DLZhoV1bRs5HJR2elkdEJnD8G9izas6vo5WmkCKRHQCafHtselIM7lB8t8qNImXwPXdeUSAT+CezowR2RRmuQCIjALAIyeXtOhI7B32tPRvEzkcnHZ6YZMQj4cFQLDo0xRUNFoNIEZPJ2tN+BLzTht3Zk03sWMvne2WlmdAIP+fC5FtwefYpGikA1Ccjkrej72R58zopMEiYhk08IUNNjEfhJGw4bgumxZmmwCFSIgEw+92bf68FHc8/CUAIyeUMgJROZwCM12HMQros8QwNFoEIEZPK5NntK5zn847lmYTC4TN4gTElFJ+DAKdPhoOvhleizNFIEyk9AJp9fj2swcRAG88vAfGSZvHmmUoxIwIGnfdjTg8kRp2iYCJSegEw+txYf7MExuUVPKbBMPiWwko1F4E9t+MYQ/DfWLA0WgRISkMnn0tTSvGg3Nz2ZfC7nk4IOQ+BlH77Tgl+LjghUmYBMPvPu3+jBJzKPmlFAmXxGoBUmMoF7fPh2C66KPEMDRaBEBGTymTbzX2/Ax66DlzKNmmEwmXyGsBUqFoFr2vC1Ibgv1iwNFoGCE5DJZ9bA//XBx6+GhzOLmEMgmXwO0BUyFoEz+uDQq+GpWLM0WAQKSkAmn03jfOhvwTXZRMsvikw+P/aKHJ1AsHjOr8bA0ZPhuejTNFIEikdAJp9+zxz4WhN+kX6k/CPI5PPvgTKITmCaD78cC8fK7KND08hiEZDJp96v0z3YO/UolgSQyVvSCKURi8BU4JQ2HKvP7mJx0+ACEJDJp9qkmz1YP9UIlomXzeQvA7a0jLHSSY/ANOC3fXBy2V+eSQ9huZVdmPQm3HktPF+USmXy6XbKh61bEHhFJY6ymfzlwBaV6JyKnJtA04GfN+FCoak2gQ1g/HjYE/g68CEHftCE7xWFikw+/U5Vyehl8umfT4qQIQEfnqjBr2bCr3UrP0PwFoRy4QPAfsBewEJzpPRyG5YZglctSLNrCjL5roiMDKiK0cvkjZwuErGRgA9/DDbC8eAGG/NTTmYIDMBAsCwysM0oigd68BMzEdNVkcmny3dO9SoYvUw+u/NJkfIjcE9g9n1w1mR4Lb80FNkUgUmw/AzYA/gcsFIE3ec9WDzCuNyHyOSzbUHZjb5sJq8X77L991G0aMHt2j8Av/HgjqIlX/V8N4KFx8IOTvi8fYO4PHz4chH2RpDJx+1s8vFlNvqymbxevEt+vldF4R/AeQ78uQn3VKXoItbZgO192A34ZML8/+3Bcgk1Up8uk08d8bABymr0Mvl8zidFtYuADN+ifmwMi42FrQl/TQQWMJjeLh78yaCecSmZvHGkkQXLaPQy+cjt18AqEPDhMQcu8+FS7YSXXccHYK2ZsLUTGvu6KUa+z4PVU9RPLC2TT4wwkUDZjF4mn+h00OSSEwgW22kCwWOgiz34T8nrzay8flioDwZ8aADbAktkFdyBbZpwaVbx4saRycclZn58mYxeJm/+/JBieQk8CLSCX2/CUJFWUcu7Jf0wTx9s3DH1AWDtHHO63YOP5xh/1NAyeTs6UxajL5vJ6+16O/59VCWLewm3qvSAOzz4d1UK71ZnP8w/BtZsw6aEV+v1bnMy/vtNPfhbxjEjhZPJR8KUyaAyGH3ZTF5v12dy6ivICAReBgLjvxu4x4d7psM9N0Jw27+0RwM+Cqzuw0eczu+Eq89Ze/hwZcvSJbBl8nadNkU3+rKZvK7k7fr3oWxCAo8A9wN3+nDvGLinaBvqTIQJM2ElB1YGVvRhVcL/tvolttFOwDasNQR32XaSyuRt6wgU2ehl8vadT8qoGgSmd674Hyd8oe8/DjwZ/N4HT06Gx7LCMAkWfwMWr8HiDizeDleGe78DqwArBJu8AOOzyifDOH/2YMcM40UKJZOPhCnzQUU1epl85qeKAopALAJTgGk+THPC2/7Br6lA8EPCO/68Myb4u+Df9TzAuDl+n/XfDoxrwzgHFiM08+D3yh4OrNqEYJ0Eaw6ZvDWteFciRTT6spm8nsnb++9DmYmAdQR8+G0LvmBTYjJ5m7rx7lyKZvQyebvPJ2UnAiKQMoE+WOpqeCrlMJHlZfKRUeU2sEhGL5PP7TRRYBEQAUsInODBtyzJBZm8LZ0YPY+iGL1Mvhjnk7IUARFIj8C0NkwYguATyNwPmXzuLYicQBGMXiYfuZ0aKAIiUGICR3pwhA31yeRt6EL0HGw3epl89F5qpAiIQHkJvDwNJtiwcJFMvngnmc1GL5Mv3vmkjEVABFIg4MABTTg+BelYkjL5WLisGWyr0cvkrTlFlIgIiEDOBJ73wrUDcj1k8rniTxTcRqOXySdqqSaLgAiUjMCXPDgtz5pk8nnSTx7bNqOXySfvqRREQATKQ+DfHiyXZzky+Tzpm4ltk9HL5M30VCoiIAIlIeDAzk04J69yZPJ5kf//9s49Rq6qjuOfMwt9IC2xgsS2QGmhPpINoQVTu92ys7O8Spv4rEWN0cjDxJgIxBAhUcSQGFSWPzRRoATURp5Rl5SK3b07WkINsYLSxGAfkaiVYqtbBbdId44Z7ky6W/ZxZ/fec8+99zvJZrfZc36/7+9zftPv3pk758Sb1xejl8nHu64nRjtMuJNWZk/qShaPoouAlwR2Byk+Z2XyXvbEdEV9OICfTndyHPNk8nFQHD/GIQtrLPytBH1AOblUiiwCIhAnAQtXDUL9LAznD5m8c+RJJ0zV6GXyySzvmwY/CC82w3fDPcC1yaRTVBEQgZgJ7ArgophjRgonk4+EKWuDUjN6mXz8rfIWg2+mqMCN1oPP4cZfsiKKQP4IlKCzH552XZlM3jVxZ/lSMXqZfLzrO6HBjzL69RYebZzzHW92RRMBEYiTwLYA1sUZMEosmXwUSpkd49zoZfLx9cpBC5eMfol+otBlWGngF8Dp8aVXJBEQgbgJ1KC9CrvjjjtZPJm8S9qp5HJq9DL5eNb4YAlW98P+qOF64OwabAPeF3WOxomACLglYOHhQdjkMqtM3iXt1HI5M/q8mfxW3L+89nINOquwt9V2uRLmvw6PAZe2OlfjRUAE3BBog+XbYY+bbOg8eVeg08/jxOjzZvL1j7xc6XDtWr6CH09bGe4wcItD3UolAiIQncC9AVwXffjMRupKfmb8MjY7caOXyU+/I2Ix+Gb67vCPk4eBedOXpJkiIAJJEGiDRdvDja0Sf3TBkhJ8JvFESpA6AQsjFnqr8GpSYmTy0yMbq8E3JVwG5x6Dn2uHvOktimaJQFIELNw1CDclFV9xRSApAjL51skmYvCjZXTDFuATrUvTDBEQgYQIDNdgYRWGEoqvsCKQCAGZfGtYEzf4ppzucHe8+i55eoiACPhB4LYAvu6HFKkQgWgEZPLRONVHOTP4pqQeuLAGTwCLosvUSBEQgYQIDA3Dwp0wnFB8hRWB2AnI5KMhfcXC2igb3UQLF33U5bDgDfix408NRBeokSJQIAIGbhqAuwpUskrNOAGZ/NQL6PwKfjxJ3fAloHdquRohAiKQIIEDgV5ZSxCvQsdNQCY/OVEvDL4psQwXGHgcWBZ3IyieCIhAZALXBnBf5NEaKAIpEpDJTwzfK4NvytwAp7wG30Ofo03xaaPUBSfwUgBLCs5A5WeEgEx+/IXy0uBHSy3DRgObgVMz0muSKQK5IWDh44PwSG4KUiG5JSCTf+vSem/wTcmNnbHqe9+vzG2HqjAR8JPA7gDa/ZQmVSJwnIBMfmw3ZMbgR8vuhm8CN6uxRUAEnBJYF4QnSeohAt4SkMkfX5pMGvyoq/pVJbgfeK+33SZhIpAvAjsCWJuvklRN3gjI5MMVzbTBj27KMnzFwFeBOXlrVtUjAh4S6AjgGQ91SZIIvElAJp8jg2/2dA8srYUf8Smrz0VABJIjYGDrAKxPLoMii8DMCBTd5HNzBT9eG1Tgk/XTs4B3zqxNNFsERGAiAjVor8JuERIBHwkU2eRzbfDNZlsDbz8ZvmXgcz42oDSJQA4IPBTA1TmoQyXkkEDeTH4rsG6qdTLwdwudAeybamxeft8Da2pwL/CevNSkOkTAIwLnFen/E4+4S8oUBPJm8k9GOMilEFfwE617GW4w8DXgND07REAE4iFg4J4BuD6eaIoiAvERKJrJF9rgm23TBaeX4E7gs/G1kiKJQLEJtMGi7XCg2BRUvW8EimTyMvgTuq8MKw38QDvm+fa0lJ6MEvh2AF/OqHbJzimBopi8DH6SBu4OD7up75p3Zk77XGWJgAsCwzVYWIUhF8mUQwSiECiCycvgI3RCB8ybBbcZuDHCcA0RAREYh0D9fpcBuF1wRMAXAnkz+RPvrn+lBh1V2OsLcN91VGC5hW8AG33XKn0i4CGBw8Nw1k4Y9lCbJBWQQN5MfvTd9bqCn0FD90D7CNxp4IoZhNFUESgigRsCuLuIhatm/wjk1eRl8DH1WhesaoNeC6tiCqkwIpB3AgcCWJT3IlVfNgjk0eRXlGB1P+zPxhJkQ2UFrrBwB7AiG4qlUgTSI2DgmgHYnJ4CZRaBkECuTL4MD7TB7TL45Nq7Ah9tvGevnfOSw6zI2SfwUgBLsl+GKsg6gVyZfBfMqcLRrC9KFvQ3Dr+5VefXZ2G1pDElAhsDeDSl3EorAvm7kteauifQeBn/FqDTfXZlFAF/CRh4akA3rvq7QAVRlqsr+YKsmZdl9sCFFm618BEvBUqUCLgj8IKFuwfhfncplUkExicgk1dnxEqgB5ZauNnCdbEGVjAR8J/AkyXo7Yd+/6VKYVEIyOSLstKO66zAmTbcx/sanXjnGL7SuSRw1MAPge8MwJ9cJlYuEYhCQCYfhZLGzIhABT5Vg+sNrJlRIE0WAX8IHLDw3Tfg+0/Dv/yRJSUiMJaATF4d4YxAGd5t4AvAp3V17wy7EsVLYJeB3gHYEm9YRROBZAjI5JPhqqiTEPgAzJ0Lm4DPA+8XLBHwnMBh4Cc1eLAKv/Vcq+SJwBgCMnk1RKoEynAB8EUDHwPmpypGyUVgLIEnLNw3CH0CIwJZJSCTz+rK5VB3BT5o4WpgAzA3hyWqJP8JPGfgwZPgR0/BP/2XK4UiMDkBmbw6xDsCXXBq23HDX+edQAnKG4GXgS0l2NwPf8xbcaqn2ARk8sVef++rvxwW/A82mfA9fO2q5/2KZUbgEPAzC48NwtbMqJZQEWiRgEy+RWAanh6BLlhcgg8B64HL0lOizBkl8GfgcaAvgF9ntAbJFoGWCMjkW8Klwb4Q2ACnvAqXGlhv4CoL7/JFm3R4ReCZuqmXoE8vxXu1LhLjiIBM3hFopUmWQDesqBu+Da/yL042m6J7TOC/BrbXoM9CXxUOeaxV0kQgcQIy+cQRK4FrAp1wxiyoWFgLVIDlrjUon1MCOw1ULewIYJvTzEomAp4TkMl7vkCSN3MCFXiHhW4Ll5jQ+NtnHlURUiLwGvAbE76nvmMABlPSobQikAkCMvlMLJNExkmgB06rhWZfBjq0616cdGOP9R/gVwZ2NEx9Z+wZFFAEckxAJp/jxVVp0QmUQ7NfbeBiC6sMnBV9tkbGRcCE28Y+a+F5C88Owu/jiq04IlBEAjL5Iq66ap6SQON9/Y664RN+XQS8bcqJGhCVwFHgD0D9wJddI7CrCs9HnaxxIiAC0QjI5KNx0igRoAuWGFhGeJre+cB5jZv6dGPf5P3xDwsvGnihbugGftcPz6mlREAEkicgk0+esTIUgEAPLB2B8+vmb+BsC8sa388Bzsg7Agt/MbAX2GdgD7B/BPbOgj2/hPrNcnqIgAikQEAmnwJ0pSwegXJ49V83/HMsLDZwLrC48QfAAqD+NcdDMkcIP2t+kPDAlvrPhwz8tWHo+7TJjIerJkki0CAgk1criIBHBOr3AsyGecdgfgnmG5hvYR4w28BsCycDJzW/l074d+N3NeBY/asEI82fG9/H/NuGv3/dwr+BIQtHZsERA0d0CptHjSEpIjBNAv8HEhqGcWW93SEAAAAASUVORK5CYII="/>
          <p:cNvSpPr>
            <a:spLocks noChangeAspect="1" noChangeArrowheads="1"/>
          </p:cNvSpPr>
          <p:nvPr/>
        </p:nvSpPr>
        <p:spPr bwMode="auto">
          <a:xfrm>
            <a:off x="2136775" y="1836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7" name="AutoShape 48" descr="data:image/png;base64,iVBORw0KGgoAAAANSUhEUgAAAfkAAAH5CAYAAACCtkfkAAAgAElEQVR4XuydB5gdVfnGf3M3MYQiTRBCkY6KCIg0aXvnbkJXUJAi3QoWxD8oRQQsNEWKiiIqiIggKL2FvXMX6b0jiIACUqVEIAmQ3Pk/k7mBEHb3ztw5M3Nm5p3nyRNMznm/7/t9E9+ddo6DDhEQgcIS2BgWew8s2YYlHZjgwxLB7074Z4s6MM6BsT68Bxg7yq/55oLwCvA68Mbcvxx4ow3THXjZgRd9eBF4Ifi91vnfPrwwNvzzFyfDa4UFrMRFoOAEnILnr/RFoLQEBmAFHz4ALOvDMsBSgXn7sCQwAVi6IMVPA54GnnHg6TY8U4OngGfb8LQDz7wJT18bjtEhAiJgkIBM3iBMSYlAVAL9sFBfaN4fcGDZNixL578DUw8MPapWycY9ANwf/HLg/plw3xA8WLIaVY4IZEZAJp8ZagWqKoFJsMwMWBNYF/hY5/f3VZVHj3XfAzzow301uLdj/v/sUUvTRKAyBGTylWm1Cs2CQGDoM2FtH9bm7V+LZxG7gjGmAHcBdwB3+nBHK7wLoEMERKBDQCavU0EEeiSwDcz7GmwEbOzAOh1j1xV6jzwNTZsO3OPAbW24uw9uHYQ7DWlLRgQKR0AmX7iWKeG8CGwEC4+DTX3YxIGNffh4XrkobiwCzwFN4Oo+uOrq8KU/HSJQCQIy+Uq0WUX2QqAflqhBHdgkuFoHVutFR3OsI/BQYPh++Msbglety1AJiYAhAjJ5QyAlU3wCA7CgD9sCbju8Bb988atSBREI3AhcBVzhwS0RxmuICBSGgEy+MK1SomkQ6Lz5/hngk4RX7TqqTSD4lv9yHy4dA5O1kE+1T4YyVC+TL0MXVUMsAnVYLzB1JzT2j8SarMFVI3C1A5f1wcWT4bGqFa96i09AJl/8HqqCCARc2MaBrX34NKA34CMw05B3EfgHcDFwnm7r6+woCgGZfFE6pTxjE6iHV+u7AtsA88QW0AQRGJnAI8A5DpzZhMD8dYiAlQRk8la2RUn1SqAf1qzBHsAugBah6RWk5sUhcLcDZ/fBnybDE3EmaqwIpE1AJp82YemnTqAf3ufAbk5o7mukHlABRGBkAtf7cLYPfx6C/wqUCORNQCafdwcUv2cCdfhMx9iD2/E6RMAqAg78BTi1CVdblZiSqRQBmXyl2l38YgdgrTbsA+wIvLf4FamCChAInt+f9ib87lp4vgL1qkSLCMjkLWqGUhmZgAvbAft3Vp4TKhEoKoFzfPhVC64pagHKu1gEZPLF6lelsu2H+R3Y24H9gBUqVbyKLTuBB4Nb+TU4fRCC3fR0iEAqBGTyqWCVaBIC/bB0LTT2LwILJtHSXBGwnMA04LfATzz4t+W5Kr0CEpDJF7BpZU25Hz7uwAFO+LxdhwhUjcA5NThqEO6tWuGqNz0CMvn02Eo5IoEGbO+Hz9s/EXGKholAmQkEu+Md2wq3x9UhAokIyOQT4dPkpASC5+41eBqYP6mW5otAyQjc4cBxTTi3ZHWpnAwJyOQzhK1QwxNw4QfAd8VHBERgWAKPd67sTxGf9AkMwAqD8Gj6kbKJIJPPhrOijEKgHxaqwVPAeIESAREYkcCjDhzehLPEKB0CLvzagbub8It0ImSvKpPPnrkiDkPAhRMJ36jXIQIiMDqB+x34bhMuFChzBAKDD77oceBrMnlzXKUkArMITIQJM+E/wiECIhCZwK01OGQQBiPP0MBhCcw2+OAvZfI6SUQgJQIu/A7YKyV5yYpAKQn4cF3wdcoQ3FbKAlMuak6Dl8mnDFvy1SbQgFV8eKjaFFS9CPRM4GIHDtT+9tH5uRC8zBjshTHn8XUPfh5dxe6ReiZvd38ql10DzvfhM5UrXAWLgCECPpw6Aw7TZjijA537Cn72aN2uN3QiSkYEhiNQh7Ud3XbUySECSQm84sPRPpwwBNOTipVt/kgGr9v1Zeu06rGSgAtXAZOsTE5JiUCxCATf2B/cgrOLlXZ62Y5m8DL59LhLWQTeIjAA/W1oCYkIiIAZAg7c1YavtOBmM4rFVOlm8DL5YvZVWReQgAs3AesVMHWlLAI2E7igDd8agn/ZnGQauTXgFz7sG0FbL95FgKQhIpCIQB0+6cBFiUQ0WQREYDgCUx04pAknVQVPlCv42Sz04l1VzgrVmTsBF/4BrJx7IkpABMpJ4GYf9miV/LPVOAav2/XlPNFVlaUEGvA5X+t0W9odpVUWAj4c0oKjy1LPnHXENXiZfBnPAtVkNQE3fHb4AauTVHIiUHwCd3eu6u8ufilhBb0YvEy+LN1XHYUh4IarUWmLzcJ0TIkWmYADP2jC94pcQxKDl8kXvfPKv5AEXHgOWKyQyStpESgegb+3YfeiroUf4y36kTqjt+uLd84q4yITaMC3fTi2yDUodxEoIIEjPTiiSHn3eot+zhr1dn2ROq5cS0GgH+avwdPA/KUoSEWIQHEI3FmD7QfhUdtTNmHwul1ve5eVX2kJuPBD4NDSFqjCRMBeAsF39d9qwqm2pmjK4GXytnZYeZWewMaw2Fj4NzC+9MWqQBGwkIAPV46FPSaH78hYczTg9z7sbioh3a43RVI6IhCTgAsnA1+POU3DRUAEzBF4AdjLg0vMSfauZNrgdSXfey80UwQSE5gIE2bCfxILSUAERCApgd/MB/tdAlOTCvU6Pw2Dl8n32g3NEwFDBFw4HdjTkJxkREAEeifwcA0+NQh/712it5lpGbxMvrd+aJYIGCMwEVaeGa5pr0MERCB/AtMc2L0J52eVSpoGL5PPqouKIwKjEHDhL8CnBUkERMAOAg6c3IT90s4mbYOXyafdQemLQAQCdVjbgdsiDNUQERCB7Ajc0oZPDcEzaYTMwuBl8ml0Tpoi0AMBFyYDE3uYqikiIALpEXjehx1acI3JEFkZvEw+ZtcGYPWZcLIDTsypGl4wAg5Mb8LmWaXdgLoPXlbxFEcERCAWgYM8Q0tRZ2nwMvlYPQ4HN2AnH/7Uw1RNKRaBaR7Mm2XKLtwMrJtlTMUSARGITODS12GX6+GVyDPmGmhyJbsYOWiDmhiwZPRxYRV3fOYmX4dPOXBhcZEpcxEoPYH727D5EDwZt9Ksr+Bn56cV7+J2qjNeV/Q9givOtMxNPkDjhp/TrVwcTMpUBCpH4BkfBlpwf9TK8zL4ID+ZfNQuDTNORp8Anv1TczH5Buzqwx/sx6MMRaDSBF6pwacHYbAbhTwNXibfrTsR/l5GHwFSMYfkYvKdq/lgqdsJxcSmrEWgOgQc2LUJfxyp4rwNXiZv6FyU0RsCaZdMbiZfh30d+IVdOJSNCIjACASO8ODIuf/OBoOXyRs8Z2X0BmHaIZWbyXeu5oPtLxezA4WyEAERGI2AD39swa6zx9hi8DJ5w+etjN4w0Hzl8jb5g4Cj80Wg6CIgAlEJ+DA4D3zmDfiZyf3go8YfaZxevEtKcK75MnrDQPOTy9XkN4QFxsETwIL5IVBkERCBmAReBBaJOSft4fpO3jRhGb1porno5WryQcV1+JEDh+RSvYKKgAiUgoCu5FNqo4w+JbDZyeZu8hvDYmMheDavQwREQAR6IiCT7wlbtEky+micLB2Vu8kHXFz4GfA1SxkpLREQAcsJyORTbpCMPmXA6clbYfITYcJMCL6b1yECIiACsQnI5GMjiz9BRh+fmQUzrDD5gINNn+NY0BelIAIiEIOATD4GrCRDZfRJ6OUy1xqTnwgrzwzXtNchAiIgArEIyORj4Uo2WEafjF/Gs60x+aBuF/4KbJcxA4UTAREoOAGZfMYNlNFnDLz3cFaZfB3WduC23svRTBEQgSoSkMnn0HUZfQ7Q44e0yuQ7V/PBjleN+KVohgiIQFUJyORz6ryMPifw0cNaZ/J1aDgRtraMXqJGioAIlJ2ATD7HDsvoc4TfPbR1Jt+5mg9u2a/dPX2NEAEREAGQyed8Fsjoc27AyOGtNPkGbOvDBdZSSy+xYK2A5xx4zg9XAQx+n1KD19swPfjdh9cdmB78Hvzqg6kzYVwNxvsw3oF5g9+DX7P/jPDPZ/3ZXP+9FLBqeuVIWQQyI6C16zNDPUIgGX3eHRg2vpUm37mafwD4kJXU4if1AvAo8DTwuBNuyvN4G56owfMz4bkheDm+rJkZk2D5Nqw4E1ZxYGVgJcLf9QOAGcRSSZ+ATD59xt0jyOi7M8p4hLUmX4fdHfh9xjyShnuS8OuA2/zw93+14KGkonnOH+EHgI8Ay+WZl2KLwFwEZPK2nBIyels6MSsPa02+czUf3L6eYBWxt5N5JjBzB25tw20z4NZr4XlLczWe1iSYbwasAXx0jl+rA+81HkyCItCFgJ7JW3aKyOitaYjVJt+Ar/rwc0to3Qdc58B1Plznwb8tycuqNBqh6deDXz5sCixkVYJKppQEZPIWtlVGb0VTrDb5DWD8eHgceF8OtK4FbvDh2j64bhCm5JBD4UN2FjiaZfrhoobMU/iiVICNBHS73sauyOhz74rVJh/QqcPBDhyVAalXgEt9ON+Hy4dgegYxKxeiAZv7sFXwy4HlKwdABadCQFfyqWA1IyqjN8OxRxXrTX5DWGBcuA3tAj3WONq0//lwCfDnFlycgr4kRyHQDx9xYAtgSwf6BUsEEhDQlXwCeKlPldGnjnikANabfJC4C0cDBxmi9LIPFzlwrgdXGNKUTEIC/fC+Wrg50c6dW/sJFTW9YgRk8rY3XEafS4cKYfIbw2Jjw8VhkhzBDndnedVcZCcJt8znBobvwGeBHXSFnzn+QgbU7fqCtE1Gn3mjCmHyAZU6/NyBr8YkdK0PZ/XBuXpxLiY5S4ZPhAkzYR/gC8ASlqSlNCwjIJO3rCGjpSOjz7RZhTH5AVi2He2ztX8SLqLzB33mlum5lHqwBuzohz/obZx6MAUoGgHdri9Sx2T0mXWrMCYfEHHhTGC34ej44c51J7bgsszoKVAuBBrwYR++1jkX5s8lCQW1jYBM3raOdMtHRt+NkJG/L5TJT4SVZ8I/5qj8NeDMPjjhanjYCBGJFIZAZ9W93QkN/8OFSVyJGieg2/XGkWYjKKNPnXOhTL5zNR/sTrcm8Itx8Osr4H+pU1IA6wkMQH87vJW/vfXJKkHjBGTyxpFmJyijT5V14Uw+eNO+SmvEp9r9Eoq7sJQP+zqwHzBfCUtUScMT0O36op4ZDZjow+Si5m953oUzect5Kj1LCGwGi7wB/+fA11NaSMmSSpVGQEBX8gU9DwbgQ224VT+Rp9ZAmXxqaCVsA4HA7N+EAzvP7fWSng1NSSEHmXwKUNOW7IclaqHBL512rArry+Qr3Pwqld5ZUS9YNTF4bq9NcsrXfN2uL1JPO7uP3dTZp7pIqRctV5l80TqmfBMRaMD7/XCZ5L0SCWmyVQR0JW9VO7on44abhmzdfaRGJCQgk08IUNOLSSB4FOjDCT5sVswKlPWcBGTyBTofXPgpsH+BUi5yqjL5IndPuScmUIdNHfg58JHEYhLIjYBMPjf08QK74RrVp8SbpdEJCMjkE8DT1PIQcOGLhBcYejmvmG3VM3nb+6ZP5XLpkEw+F+wKaiOBjWHJ98BpPmxlY37KaWQCupK3/Ozoh4/U4GZgXstTLVt6MvmydVT1JCbQgO398Bb++xOLSSATAjL5TDD3FqQf5q/BXcCKvSloVgICMvkE8DS1vAQGYME2nAjsWd4qy1OZTN7iXjbgUt0ey61BMvnc0CtwEQgMwEAbTtd6HdZ3S8/kbWxRHQ524Cgbc6tITjL5ijRaZfZOoLPb3Y8JXwzWYSEBXclb2BQXNgGusTC1KqUkk69St1VrIgKdne6Cq/rlEglpsnECMnnjSJMJToQJM+FeYJFkSpqdkIBMPiFATa8WgWA1znnhGB++Ua3K7a5WJm9Zf1y4HfiYZWlVMR2ZfBW7rpoTE2jAxj6cpzfwE6M0JaBn8qZIJtWpw68c+HJSHc03QkAmbwSjRKpIYGNYbGxo9JtWsX6bataVvCXdqMMuDvzRknSUBsjkdRaIQEICLhwBHJ5QRtMTEJDJJ4BnamodVnPgNm3zaIqoEZ2pHsxnREkiIlBhAp1P7c4GFqswhtxKl8nnhj4M3A/z1OAeYOWcU1H4dxLQlbzOCBEwRKDzQvH5wAaGJCUTnYCeyUdnZX6knsObZ2pIUSZvCKRkRGA2ATfcZEvf1Gd4SuhKPkPYc4dyYTvgrzmmoNAjE5DJ6+wQgRQIuLAbcGYK0pIchoBMPqfToh+WrsEDwAI5paCwoxOQyesMEYGUCPTD+jW4WM/pUwI8h6xMPn3Gw0Zww53l1s0pvMJ2JyCT785II0SgZwLB9rVj4RJg7Z5FNLErAZl8V0TmB+izEvNMU1CUyacAVZIiMDcBF54GlhCZ1AjoxbvU0A4jPAAbteHaLGMqVk8EZPI9YdMkEYhOwIU/ATtFn6GRcQnoSj4usQTj+2GhGvxdP7UmgJjdVJl8dqwVqYIEZPDZNF0mnw3nWVFc+AOwa4YhFap3AjL53tlppgiMSkAGn90JIpPPiHUDJvowOaNwCpOcgEw+OUMpiMC7CMjgsz0pZPIZ8A62YBwPDwNLZRBOIcwQkMmb4SgVEXiLgAw++5NBJp8Bcxd+AvxfBqEUwhwBmbw5llISgeBxpV6yy+E8kMmnDH0A1mrDHSmHkbx5AjJ580ylWFECMvj8Gi+TT5m9C/cBq6UcRvLmCcjkzTOVYgUJyODzbbpMPkX+dTjQgeNSDCHp9AjI5NNjK+WKEJDB599omXxKPeiH5WrwWErykk2fgEw+fcaKUGICMng7miuTT6kPLlwDbJKSvGTTJyCTT5+xIpSUgAzensbK5FPohQs7A2enIC3J7AhM9WC+7MIpkgiUg4AM3q4+yuRT6EcDnvJhyRSkJZkdAV3JZ8dakUpCQAZvXyNl8oZ7UofDHPi+YVnJZU9AJp89c0UsMAEZvJ3Nk8kb7Etnf+R/AvMalJVUPgRk8vlwV9QCEpDB29s0mbzB3jTg9z7sblBSUvkRkMnnx16RC0RABm93s2TyhvrTD2vW4E5DcpLJn4BMPv8eKAPLCcjgLW8QIJM31CMXbgLWMyQnmfwJyOTz74EysJiADN7i5syRmkzeQJ/q8FkHzjUgJQl7CMjk7emFMrGMgAzesoaMko5M3kCvXPg3sKwBKUnYQ0Amb08vlIlFBGTwFjUjQioy+QiQRhviwkHA0QllNN0+AloMx76eKKOcCcjgc25AD+Fl8j1Amz1lABZsw3/QymgJKFo7VVfy1rZGieVBQAafB/XkMWXyCRg24CgfDk4goan2EpDJ29sbZZYxARl8xsANhpPJ9whzM1jkzfAqfp4eJTTNbgIyebv7o+wyIiCDzwh0SmFk8j2CdeFEYL8ep2ua/QRk8vb3SBmmTEAGnzLgDORl8j1A7oela/BED1M1pTgEZPLF6ZUyTYGADD4FqDlIyuR7gO7Cr4Ev9jBVU4pDQCZfnF4pU8MEZPCGgeYoJ5OPCb8fVqrBwzGnaXgEAj5834HvRRiaxRB9QpcFZcWwjoALfwW2sy4xJdQTAZl8TGwu/BHYJeY0De9OYG8PTq/DVg5c2n146iN0JZ86YgWwjYAM3raOJM9HJh+DYR1WdeDBGFM0NAIBH37Rgq/NHmqJ0cvkI/ROQ8pDQAZfnl7OWYlMPkZfXfgzsEOMKRranUDTg4G5h9XhUw5c2H16aiN0uz41tBK2jYAM3raOmMtHJh+RZT8sV4PHIg7XsGgE/jUO1rgC/jfc8Jyv6HUlH62HGlVwAjL4gjewS/oy+Yj9bcAvfNg34nAN607gf33w8au7vMSYo9HL5Lv3UCMKTkAGX/AGRkhfJh8B0kaw8HvgxQhDNSQiAQe2aMKVUYbnZPQy+SjN0ZjCEpDBF7Z1sRKXyUfA5cIRwOERhmpIBAIOnNyMuVpgDkYvk4/QSw0pJgEZfDH71kvWMvku1DaA8ePDNeoX7gWw5ryLwN0erNkLl4yNXibfS5M0RwREQARSJOCY1m7AV334uWndiuq90oaPDsG/eq0/Q6OXyffaJM0TAREQgZQIGDd5N3yjfrmU8q2UrA/btuCipEVnZPQy+aSN0nwREAERMEzAqMm74TfxwbfxOhIScODXTfhyQpm3pmdg9DJ5U82SjgiIgAgYImDa5O8FPmIotyrLPNqG1YZgukkIKRu9TN5ks6QlAiIgAgYIGDP5Bmzgww0GcpIErO3BHWmASNHoZfJpNEyaIiACIpCAgDGTd+F0YM8EuWgq4MDhTfh+mjBSMnqZfJpN61F7Q1hgHLy3DQv0wQI+jAdebUOwuNIr88Irl8DUHuU1TQREwHICRkx+C3jv6zDF8lqLkN4dHqydRaIpGL1MPovGAQ1YdCYsX4PlgRX88L+Dl10X9WEB3vkralYvAa8Ev3x4yYH/+vCoA48Fv/fBY6/Bv26EaVEFNU4ERCB/AkZM3g13RPtZ/uUUOoPpNVhtEB7NqgrDRi+TN9y4fliiBhOBtegYeuf3wMjzOp4h/ILmMQceAW6YCdcNwat5JaS4IiACIxMwZfIPAysJdO8EfPhqC07pXaG3mQaNXibfWwvemhWYeh8MtKHfgX5gxYSSWU2f4cBtPgx1fl0v088KveKIwOgEEpu8Xrgzcord6MEnjCj1IGLI6GXyMdkX2NS7VSrT70ZIfy8CGRFIbPJ64S55p3z4YAseSq7Uu4IBo5fJR8DfD/M78FlgLwc2ijClDEPeAC5y4HeLwNXnwcwyFKUaRKAIBBKZvF64M9LiYz04yIhSQpGERi+TH4W/C5sExg5sD8yfsFVFnv4fH37vw+lD8M8iF6LcRaAIBBKZvF64S9ziJ6fBKja9sZzA6GXyc50OLnzAgc/54aelKyc+W8oncC3wuzacr2f45WuuKopOoB/eNwT/jT4j+sikJq8X7qKzftdIHzZvwVUJJFKZ2qPRy+SBYBfGeeEzfnjVXg+XPtDRhcCrDvy5Db9rwfWiJQJVITAAq8+EQx3YcSwsehW8aLr2nv8PqA5rB2/Umk6oKnoOXNSEbW2ttwejr7zJB8yAgyr0rN306fumA39ow3F5v6NiujDpicCcBPph/RocBmw5x58f5sEPTZNKYvLHO/At0wlVRW8MLDsZnrC5Xhe2AS6OmONUD+aLOLY0w3aAvv/Cjg58B/hoaQrLt5C2AxfMhGOGdCGRbycU3SiBBmzuw8GE7+jMfTzrwRJGAya5lejCs8DiphOqgp4PR7Xg0CLUGuOKvlJX8v0wTw328uFAJ1yoRkcKBHwYdOBoD7wU5CUpApkQaMD2PhzSWdhqxJgO7NyEc0wm1dOVvAsu0DSZSIW0np8PlivSeuERjb4qJu80YBcfjgGWrtB5m3ep1/iwXwvuzjsRxReBqATc8N2c4C7fqhHn3ODBhhHHRhrWk8nX4TcOfD5SBA16BwEHvtCE3xYNSwSjL73J12E9B04C1ita/0qSbxv47Rj47mR4riQ1qYySEejc5fti5y7fMnHLq8HHBuHOuPNGGt+TybvhRhZV/ta3V/4PeLBar5PzntfF6Etr8pNg8Tfhpw7skuQRV979K1H8//nwQx9OGIIZJapLpRSYwAAsGCxP7sM3gcV6LcWBM5uwR6/z554X2+Rd2A74q6kEKqazqQd/K3LNoxh96Ux+Cxj3Buznw3c7O7sVuXVlzP1BB/ZvwpVlLE41FYPAxrDY2PAl9H2B95rI2uTndLFNvgHn+/AZE4VUScOBy5qwdRlqHuGt+1KZfB0+7cCPg61cy9CzMtfgw5U+7D8ED5a5TtVmF4F+WLoWPm8PHl2PN5ydsc/pYpl8sO52LbxVryMmAdPPWWKGNz58mCv6Uph8HdboPHff1Dg0CaZJINgU55QxcGQaC4qkmbi0i0WgHr5Ed7Bj8Jb6MASMfU4Xy+TdcHnO04vVEiuyvdQLvzkv1TGX0Rfe5F2YBJwJvL9UjapQMT5cNxZ2sX0Nigq1pDSlDsBaPhya1Z1sB3ZqwrlJAcY1+cvmWqEnafxKzC/bVfycTZvD6Atr8sGCNi/C0T4coBfrSvFP8iUH9m7ChaWoRkXkSiDYXMqHwxwYyDgRI5/TRTb5YE3u8TA14yILH65Mz+JHakbH6M/xYIGiNWwSLPMmnK2laIvWue75+vCL/8H+t8Ob3UdrhAi8k0ADtu6sTveJvNg4sFoTHkgSP7LJd15E+kuSYFWc24Z1qrA0Z7BcY9Hecm7Atj78Dli4iudmRWq+HdjRg0cqUq/KTEigATt1zN2GZaqP8cJlcHs+4pj8GSm/aNBzERZPvNwLNy3RYRGBtWHsguGiNvtYlJZSSY9AsMvdbrp9nx7gMii78EXg28BKFtXzpAexF9SZM//IJu/CFFPfAFoEMO1UCv9dfNqAstYPFqxow0WA3p7PGn7+8Yx9lpR/KcrABIHO1tD7+OF37kuZ0DSt4cCkJlzdq24kk2/Axn7BF3HpFVCCeX/34MMJ5muqYQKd71qDhVMKu+qgYSRVlDutDftqpbwqtv7tmvthoT74hg/fABa1mYYPf2zBrr3mGMnk3XBRkODNYx3RCezt6XPD6LRSHunCisCQNpVJGXQx5C8dAztNhteKka6yNEWgAe/vfEXzlQItzT69DYsNwau9cIhq8o8By/USoKJzXvQs/+mwSn3ph4/X4PIk60lXiVdFar2lDZsNwcsVqbfSZQ7Asu3wBbbA3At3+PD5VviScOyjq8n3wwdr8PfYytWe8EMPDqs2Ajuqd2EL4HxgXjsyUhYWEbh3DGylhXMs6ojhVBrw4TYc4sDnDEtnLfc3r8f3iLqafAO+7cOxWVdU5HgOLNGEZ4tcQxlyr8PeDvwa6CtDParBPAEfnuiDrQbhXvPqUsyLQHD3rg++68On8srBdNwarDgIj8bV7WryLjQBN65whcf/yQu3JNWRIwE33O7xhBxTUOjiEAhu2W/mwS3FSVmZDkegDg0HDimpZx3hwZFxOx/F5IgZ6RQAACAASURBVP24olUeX4ONB+G6KjPIu3YXdgbOzjsPxS8UgReA9bRoTqF69laynYWtgmfu6xazgkhZP+qFLxDHOkY1+Tps6oRvJOuIRuCfHqwcbahGpUGgsxTlBcCYNPSlWWoCj/TBJlfDU6WuskTFNeBzwaYxwIdKVNaIpfRyETmqybtwBHB4FeCZqNGBbzbDldR05ECgAet01nOYJ4fwClkOAve9Dp+4XltqW91NF4IFbA50YHmrEzWf3Ike7B9HtpvJXwNsEkewymPHwYJXwP+qzCCv2uuwmgPB+Wr1whZ58VHcWAS8Nmw1BNNjzdLgVAlsCAvME5p7YHJLpBrMXvGnvJgr83UzeT2Pj9hsB85swh4Rh2uYQQITYcJMuBWYYFBWUtUmcPEmsN0R0K42hvyr3wwWmQHf9OFr2kwKavDROF+DjGjybvhGffBmvY4IBHzYqAXXRxiqIQYJNGBRP7yC11K1BrlKCoKtaluhsejIgcDGsOTYcMOYYOOY+XJIwdaQsfZgGM3kf0j4QoOO7gT+4cGq3YdphEkC/TBPLdxTYR2TutISgTkIHOmF7ybpyIjAJFh+RvgZ3BcyClm0MLd6Mb4iGM3kg8/ANixa9Tnlq/8jyAF8HbT9cQ7cqxbSh+1b8Jeq1Z11vQOw+kw41IEds45dtHh9sFTUr0BGM3k9j4/Y+TasPAT/jDhcwwwQcGFPtAGQAZKSiEDgpTGw9mQI9vDQYZhAP6zkwM8c2NywdGnlHPhKE06NUuCwJq/n8VHQvTXmHg/WiDVDgxMR6IflanC/1qNPhFGT4xG4eRP4hF7EiwctyujODpG6SIoC6+0xV3iwZZQpw5q81quPgi4c48MhLTg6+gyNTEJgB3jPC3BtyVe2SoJIc9MjoMdyKbFtwKU+bJWSfCll54P5LoGp3Yob6Ur+z8AO3Sbr72ctq7asdrHK7kxw4URgv+wiKpIIvEWgXYPNBmFQTMwSaMDmPlxhVrXcag7s0Ax32Bz1GNbk6/BoBVcS6sZquL+/xYP1epmoOfEJdDaf0P/BxkenGeYIPPMGfPg6eMmcpJQCAm74XlPstdkrTO8PHuzerf53mfwALNiGYFcmHV0I6FZ9dqdIPyxRgzsrvNJVdrAVqduV0V+asL0wmSXQgP388E6djmgEpniwULeh7zL5Bkz0YXK3ifr7WUthrTUEd4lFugSOgNrfwnOykW4kqYtAZAL7ezKkyLCiDNwC3vs6PK0XaqPQCse0YYMhuGm0Ge8y+Toc7MBR0cNUduR/PVisstVnWHgDdvLhTxmGVCgR6EbglTasMAT/7TZQfx+dQAN+4cO+0WdUfuRBHhwby+TdcNGHT1ceXXcAp3uwd/dhGpGEQLApxXvgfgeWSaKjuSJgmoAPv2+F6zXoMESgAR/2w89jdUQj0PVTunddybvwb2DZaPrVHRX1zcbqEjJTuQvHAN8xoyYVETBLwIeBlvb4MAq1Dtc6sJFR0fKKveLBeyNfyeulu+hnQg0WGoQp0WdoZFwCdVjVgbuBcXHnarwIZETgwUXhI+fBzIzilT6MG25I8+vSF2qowDasMwS3jST3jit5fasYmfq1HmwSebQG9kTABQ+o9zRZk0QgOwJ6Cc8g636YvwavGJQstZQDBzTh+Egm78IBwI9LTcRAcQ4c3oTvG5CSxAgE9LKdTo0CEdBLeIab5cK5wGcNy5ZV7hIPPhnV5H8H7FVWEgbr2tQLtzjVkQIBvWyXAlRJpkpAL+GZxVuHrRy41KxqadVGfS4/9+36G31Yv7QozBQ23YPxZqSkMhwBLV2r86KIBBxYtwm3FjF3G3N24VlgcRtzsy2n0dZseYfJu/AqMJ9tBViWT8ubtQKjjjQIbAxLjoVH0A9SaeCVZroEbvZ0kWSMsAsnAN80JlhiIQe+2YSThivxLZOfCBNmwn9KzMFIaXoebwTjiCK6ik+Xr9TTJVCD+iAMpRulGuoDsFYb7qhGtYmrvMAbYX2bt0xem39Ehqzn8ZFRxRvYDwvV4CldxcfjptH2EHDgqiZsbk9Gxc7EhYeAVYpdRSbZv+DB+0a9knfh68DJmaRT4CAeDLtzX4FLsiZ1F44ADrcmISUiAvEJ+G1Yd7TvluNLVneGFsOK3vs2rD4E98094y3DcuEUYJ/oktUb6cBNTdigepWnX/EGMH58eBXfdVel9LNRBBHonYAP57Zgp94VNHM2gX5YvwY3ikgkArt78IcRTb4OLQf6I0lVdJADpzThqxUtP9Wy3fAFm+BFGx0iUHQCMxxYrQn/KHohNuTvwvOMcCvahvwsyuEED7412pW8Plfo0i0fPt+CYC0BHQYJ9MOYPnjchyUNykpKBHIjoO/mzaFvwKk+fMmcYjmVfBhqDbNC6Kzb9Z1bpVPLWbq5qnxYsxWupa7DIAE33MnrdIOSkhKBvAnM6IMPXB0+gtKRgIALWwCXJ5CoytSp3jCfwM8y+QH4UBseqAqJXuvUS3e9kht5XnAVXwvPvZXNq0tRBHIlcJKn77yNNMCF14B5jYiVWGQMrDAZHpuzxFkm78Ik4KoS126itFs8WM+EkDTeJqAXa3Q2lJjAs1NgmdvhzRLXmElpLvwZ2CGTYAUO4sNnWvDXd5l8Az7vw28KXFsWqf/Sg32zCFSlGFr8pkrdrl6tDmzRhCurV7nZil3YDTjTrGop1X7kwXeHu5LX98nd+/11D37efZhGRCWwNoxdMFxlcbGoczROBIpEQC/gmenWJFhmBjxuRq28Kg5c1oSth7uS/60Pe5e39OSVOTCpCVcnV5LCbAIN2NaHC0REBEpM4JXXYanrtT964ha74QXBhMRC5RZ4yoOlhruSD57HB8/ldYxAYAwsOxmeECBzBOpwjgM7mlOUkgjYR8CBnZtwjn2ZFSsjN1zoZddiZZ19tm1YeAhenh159ot3wdvNH8o+neJE1Jv1Zns1CeabEW4lqV0PzaKVmmUEHLioCdtallbh0qnDlxw4tXCJZ5ywD5u35niRfrbJB9/Ia4/0kZtxpwcfy7hXpQ6nb+NL3V4V904CbzqwTDP8oVZHjwT64YM1+HuP06s07WAPjnnrSr6z89dLVSLQQ63neLBzD/M0ZQQCbrgd56YCJAIVIbC/BydWpNbUynThv8CiqQUoh/AfPNh9TpP/SA3uLUdtqVVxpBfukKbDAIFJsPwMeATt6GeApiQKQuBmD9YvSK7WpumG34BvZ22CdiR2gwcbvmXyddjUCa+qdIxMYC8PzhAgMwR0q94MR6kUikDbgcWb8EKhsrYs2Trs78BPLUvLtnSe9WCJt0xenzF1708NJg7CYPeRGhGFQB3OcGCPKGM1RgTKQsCB7ZpwYVnqyaMOF9YFbs4jdpFijoH5J4dLAePUYW8HflukArLO1YcPtuChrOOWNZ4L/wI+UNb6VJcIjEBAa9kbODVc8A3IlFqiBh8d7DyGdxrwfz78pNQVJyxuGsx7I0xLKKPpQD8sV5trAwWBEYGKELjbgzUrUmtqZbpwH7BaagFKIDznXaPgSv5HDhxSgrrSKuElDxZJS7xqunoeX7WOq945COi5vIHToQ5nOfA5A1KllXDggCYcHxTouHAKsE9pq01e2D0erJFcRgoBAT2P13lQZQJ6Lp+8+7r7HInhWxuqBVfyWlp0dGZXeLBlJKwa1JWAnsd3RaQB5Sag5/IJ++vO2h2dZkKZsk+f7MFms6/ktW79KO124Mym3gQ38g9Cz+ONYJRIsQnouXzC/mkBt0gAH/FgpVkm34Bbffh4pGnVHKSfvA31Xc/jDYGUTJEJ6Lm8ge7pjmB3iLP3WwmeyQcrj63QfUplRxzhwZGVrd5g4W64rOd+BiUlJQKFI1CD+qAWIEvUNzfcolqb/oxCsQYrDsKjgck/zRyr4yQiX87J3/DgZ+UsLduqGnChD5/KNqqiiYB1BPbx4FfWZVWghBpwnA8HFijlzFP1YaAFzcDkg52RFs88g4IEdGC3JpxVkHStTtOFB4FVrU5SyYlA+gT0CDAh4wZ82dcPSt0o7uLBnwKT164+o6DyYesWXNaNpv5+dAI7QN8L8DrQJ1YiUGUC2l8+efddmMQce6YnVyylwqy70IHJvwgsXMoSzRS1oQc3mJGqror2gq5u71X5uwg85MEHxaV3Av2wUg0e7l2h/DMd+EETvheY/BTgveUvubcKHVi3Cbf2NluzZhPQRkg6F0TgLQIzF4Vx58FMMemdgNaw78pu1oI4gcm/CszXdXhFB7RhnSG4raLlGyvbhW8CJxgTlJAIFJhAG5YfCjdq0tEjAX1G1xXceR58NjD5qcD4rsMrOiBYQ6AFt1e0fGNl1+FXDnzZmKCERKDABBzYoglXFriE3FN3wQtXytYxHAEfhlpQD0xe2/aNfo6s7cEdOo2SEXDD74I3Taai2SJQGgL7e+G6ETp6JFCH3zjw+R6nV2HafR6sLpPv0uo2rDUEd1XhjEizRt1aS5OutAtIQJ/RJWxaHQ5z4PsJZco8/VkPlpDJd2mxD2u24O4ynwlZ1ObCdGBcFrEUQwRsJ6DP6JJ3qA5fcuDU5ErlVQiWtpXJd+mvA2s04Z7yngbpV9YP89RgWvqRFEEEikHAgauasHkxsrUzSxe2A/5qZ3Z2ZNWGBWTy3XuhZ/LdGY06oh+WqIXLJ+sQAREICdzswfqC0TuBBmzsw996V6jEzKUDk38FmL8S5fZQZBs2GIKbepiqKR0C2mJWp4IIvIuAtpxNeFJoga3uAB1YTcvadue0qaefFrtTGmWE/jEmwqfJ5SSgVe8S9rUBi/rhsuw6RiawXrCf/FM+LClKwxNwYFITrhaf3gn0w/o1uLF3Bc0UgdIRmPXmc+mqyrggfQI+OnAHNgmu5B8Dlsu4N4UJpw1qkreqAZv7cEVyJSmIQGkIvO7BPKWpJqdCXHgOWCyn8NaHDbabDUz+IWAV67PNKUEfPtPSG5yJ6Gvd+kT4NLmkBILPm0paWmZluXA/8OHMAhYskA9bBSYffB62esFyzyxdB3ZuwjmZBSxhoAbs5MOfSliaShKBngm0YfxQuH6Ejh4JuOEOoRv0OL300xzYLngmf2uwPnvpq+2xQB/2aMGZPU7XNMCFrwC/FAwREIG3CbRhySF4Rkx6J6D160dn58OOwZX89cAnesdc+plf8uC00leZYoG6XZ8iXEkXloCu5JO3zoXLgC2TK5VWYffA5LWTzyj9deA7TTiutKdABoXpxbsMICtE0QjoxTsDHWvA+cF7UwakSinhwBeC2/VX+rBZKSs0UJQDP27Ctw1IVVZCn9BVtvUqfGQC+oTOwNlRh7Mc+JwBqVJK+PDV4Er+IuCTpazQTFGne7C3GalqqmgxnGr2XVWPSkCL4Rg4QdzwUeoXDEiVVWL/wOTPBT5b1goN1HWpB9sY0KmshJa1rWzrVfjIBLSsrYGzw4WTga8bkCqlRPC4OTD5U4B9SlmhmaJu9PRiYiKS2qAmET5NLicBbVBjoK8NOM6HAw1IlVLCh+8Fz+S/78NhpazQTFEPe1osKBFJbTWbCJ8ml5CAtpo109Q6HOnA98yolVLlh8GVfHCrI7jloWN4Ai95sIjgJCPghot+jEumotkiUA4CPpzbgp3KUU1+VcjkR2fvw1GBye8MnJ1fm+yPrOUnk/fIDRf9eH9yJSmIQPEJ+HBqK1wkSkcCAg04yoeDE0iUfeqRwe36iT5MLnulSep7EyZcC08n0aj6XBfuAtaoOgfVLwIdAsd6cJBoJCPgwk+A/0umUurZhzn9sGYN7ix1mQmLc+ATTW2VmohiAy704VOJRDRZBMpDYC8PzihPOflUorfru3I/ODD5pWvwRNehFR7gwG5NOKvCCBKX7sIxwHcSC0lABEpAoA0bDMFNJSgl1xLq8CsHvpxrEhYHd+CAWVsduuBbnKcNqR3hwZE2JFLUHFzYEzi9qPkrbxEwSaANCw/ByyY1q6jVgN/6WqxsxNY78M3ZJv8KMH8VT5KINf/Bg90jjtWwYQgMQH8bWoIjAiLAFA8WEofkBLSs7egMZy1r27mSfwxYLjny0irc4MGGpa0ug8K0IE4GkBWiKAS0EI6hTmlZ9q4m/+XZJn8LsI4h7mWUecaDJctYWJY1ueHtyQWzjKlYImAbAR9+3wofX+lISMCFvwEbJ5Qp7XQfPj/b5C8HtihtpQYKmwbz3gjTDEhVVsINXzRar7IAVLgIhAQO9sIXUXUkJODCfcBqCWXKPH33WSavlxe697gGHx2Ee7uP1IiRCNThDAf2ECERqDIBB7ZrwoVVZmCqdhf+A0wwpVc2HQd2nn0lfyjww7IVaLIeH3ZswZ9NalZNy4UjgMOrVrfqFYE5CbRhraFwcSgdCQm4MBUYn1CmtNMd2Gb2lfxOPvyptJUaKMyBo5twiAGpykroDfvKtl6Fv03g5c5eGPps2cBZoc+/R4foQ/9sk1/Hh+DlOx0jE7jcg60EqHcCnd3oXgLm6V1FM0WguAQcuKgJ2xa3Ansy1xc7kXqx9iyT3wwWeRNeiDSluoOe8mCp6pZvpnIXhoBNzahJRQQKR2B/D04sXNYWJjwAa7XhDgtTsyalPlhllskHhwvBFZYWaBilPWNh0avgRWs6WMBE9Fy+gE1TysYI6Hm8MZSBZ20DXGxOsXxKweZqc5r87cDHylemuYpqMHEQBs0pVk9Jz+Wr13NV/BYBPY83eDK44Va9vzQoWTqpNiwwp8kHb47vULoqDRYULPbfhOMNSlZOSs/lK9dyFdwhoOfxZk8FN/wiLPgyTMcIBDxw5jT5o9H+xt1OlrM82K3bIP396AT0XF5nSEUJ6Hm8wcZr3Y2uMF/0YNE5Tf4LwGldp1V7wH0erF5tBMmr13P55AylUDwCeh5vtmd1uNqBAbOqpVJ7xIOV3jL5BtR98EpVYgrFvA7vvR6CXft09EhAz+V7BKdpRSag5/GGu+fC34EPGpYtk9ytHqz7lskPwLJt+HeZKkyplk96cElK2pWQXRvGLghPAO+vRMEqsvIEtCmN+VNAC+F0ZXqpN3vFu9lDBa0rtGDA8R4cEGmkBo1IwA2/Fd5PiESgCgQc2KIJV1ah1ixqHIAV2vBIFrEKHOOXHuz71pV8UIgbLiywVoGLSj11B25ralvexJz7Yf0a3JhYSAIiYD+B56bA0rfDm/anWowM67CVA5cWI9t8svThkBYc/Q6T12500Zqh5/LROHUZ5bjwD2AlI2oSEQF7CZzkwTftTa94mbnh3dQfFy/z7DJ2YLcmnDX3lfzXgJ9ll0ZhI23pwRWFzd6SxN1wT+3vWJKO0hCBVAi0YYMhuCkV8YqK1uE3Dny+ouVHKjvYnKYF17zD5OuwoQPXRVKo9qBjPa0pkPgM6Ic1a3BnYiEJiIC9BB4NPmMCtOucwR65cD3wCYOSpZOqwYqD8Og7TH4bmPc1eK101RouyIGbmrCBYdlKyrnhvtprVLJ4FV0FArogSKHL2mulO9Rgtbtg1DtMPviDznPSlbtLVHtEDRYahCnVppC8eje8IxKstqhDBEpHQAvgmG+pCx8A/mVeuVSKz3qwxLAmX4dzHNixVOWmUIwDOzXh3BSkKyXZDyvVwhfw3vUDZ6VAqNgyErjbgzXLWFieNbmwHfDXPHOwPfacX4ENdyUfvAgVvBClYxQCPvyxBbsKUnICbvhS0nrJlaQgAlYRONjT/5cab4g2pomE9AIPPj3slbwLk4CrIslUe9AUDxaqNgIz1Tdgc19fK5iBKRVbCLw8DSbcCNNsSagsedThCgc2L0s9adThwMnNzmJj77qS74eFavBSGoFLqLmpB38rYV1Zl+Q04BYfPp51YMUTgZQIHOnBESlpV1rWhZeBBSsNoXvx+3rwy2Gv5IM/dOFJYKnuOpUfoSVuDZ0CDdjWhwsMyUlGBPIkMK0NE4ZCM9JhkMAkWGYGPG5QspRSDrhNaI1m8sEGLFuXsnqDRfnwWAtWMChZZalgBbwHgVWqDEG1l4KAVrhLqY26GIgGtg1LDsEzo5n84ehWUySaDqzaDN8O15GQgAt7AqcnlNF0EciTwLQ3YcVr4ek8kyhrbDdcylYbhI3e4Nc8mH/2kGE/W9J+39H/iThwQBOOjz5DI0ci0A9jauF2xxNESQSKSMCHU1vwlSLmXoSc9SVOpC7d7MH6o5p8P8xT01uhkWgCd3iwdtTBGjc6ATfcyOMEcRKBAhKY0QcfvhoeLmDu1qcsX4rcojM82GtUkw/+0g3fGt84smyFBzqwWhMeqDACY6VvAOPHw3+AhY2JSkgEMiDgw7kt2CmDUJUMMQADbbi6ksXHK/ogD46NYvI/AL4bT7uao304rqXd1Iw1X1fzxlBKKDsCr/uwRgseyi5ktSI14Ps+HFatquNX68O2Lbioq8nrp6ZYcJ/z4P2xZmjwiAR2gL4X4EZgHWESgYIQ0HfxKTeqDi0H+lMOU3j5uV8GH3G9cD3/iNdrByY1dSspHrRRRjdgHR9uMSYoIRFIiYAPT8wDK18Br6cUQrLhI+Rg9cB5BGN0ArN3n+t6JR8McOEGtKVq1HPqLA92izpY47oTqMMZDuzRfaRGiEB+BBzYrgkX5pdB+SM3YKIPk8tfabIKHbirCWvNqTLqzl9uuAVosBWoju4EprdhsSF4tftQjYhCoB/eV4O/A++LMl5jRCBrAg5c1IRts45btXgNOMmHb1St7h7qPc2DL0U2eW0cEg+xA3s24ffxZmn0aATc8JvjWWsw6xABywi8PgZWngxPWJZX6dJxwy9utH5G985+yYPTIpv8hrDAOPhfd12N6BB4xyIEopKcgF7CS85QCqkR0Mt2qaF9W3gAPtTWJ8qRSLdhrSG4K7LJBwNduBlYN1IEDcKHjVpwvVCYI9B5CS94277PnKqURCARgYfGwRp62S4Rw0iT63CgA8dFGlzxQXO/dBfgGPWZfDCgDsc68O2Ks4tT/gUefDrOBI3tTqAOv3Lgy91HaoQIpE/AgS2acGX6kRTBhWuATUSiK4EbPfjE3KO6mrzWse8K9l0DarDiIDwaf6ZmjERgB3jPC3Ct7irpHLGAgG7TZ9SEjWDh98CLGYUrdBgHTm7CfrFNPpjghvsiL1hoAhkm78MvWvC1DENWIlQ/LFeDO4GFKlGwirSRQGsTGDgC2jYmV7acXPgCc71IVrYaTdXjwG5NOKtXkz8TfQMepxdTx8IyV+kn0DjMIo11YTvgr5EGa5AImCXwrANrNOFZs7JSG4mAC4NAQ4S6Exhp2/Out+sD6QZs78N53cNoxGwCDhzahKNExDwBPZ83z1SK3Qk44Dah1X2kRpgg0ID3+/CMCa0KaEzzYN7h6oxk8tvAvK/BaxUAZbLEZz1YwqSgtEICnfMxWPJ2NTERgYwInOSF2yDryIhAA77qw88zClf0MJM92Kxnkw8munA5sEXRSWSU/y0OHK2lLtOjXYfVnHBt+2F/ek0vspQrSODWKbDh7fBmBWvPreQ6XOvARrklUKDAPhzSCleofdcR6Uo+mNWAL/vwqwLVnUeqng9HtaCZR/CqxXRhT+D0qtWtejMl8HJngZF/ZRq14sEmwTIz4PGKY4hcfhs2GIKbEpn8RJgwM1xaUMe7CVzchh8MwW2Cky0BF44BvpNtVEWrCIEZwGYeeBWp15oytQBOrFa85sH8I82IfCUfCLjh7VHt8d2h6cMfa3BUU0suxjojTQ924Q/ArqZ1pVdpAu1gB8ThPkmqNJWMinchuHPygYzCFT3MFR5sacrkDwV+WHQiSfP34dSxcOxkeCypluYnJ9APY2pwVfhzqA4RMEJgfw9ONKIkkVgE6rChA9fFmlThwT58uwU/NmLyA7B6G+6pKM9gC9lgadWf6DtZ+86AzmZKwTe12mfBvvYULaNjPW2xnVvPXPgdsFduCRQssAPrNuFWIyYfiFRwy79gScWT23DSULjynw5LCTRgUT/cUGlFS1NUWvYTOMvTwl+5dWkSzDcDggsqHdEIjPo8PpCI9Uy+Y/JVedHpKQeO74NTJ2uNgGinmwWj3NDg/6a9py1oRvFSCF6g/cwQBC/c6ciBgJaxjQ39Um/W0iEjH7FNvgEf9uH+2KkUZ8IjPhzXgl8XJ2VlOieBfvhIDW4AFhAZEYhI4JY2bDoE0yOO17AUCDTgRh/WT0G6lJIO/F8TfmrU5DtX83cAa5WM2r0+HNOCs0tWVyXLccOX8IKX8cZUEoCKjkPgEQfWa8ILcSZprFkCA7BWGwJv0RGRQGcNh7uMm3wd9ne6/PQQMcfchzlwU7CAjQeX5J6MEjBKIHhRdCZc5sAyRoUlViYC18wHW14CU8tUVBFrceGPwC5FzD2nnF/w4H3dYse+XR8IToLFZxR/J6arO0vPasOJbmdJgf++s3JWsJjJSgUuQ6mnQ+C8cbDbFfB6OvJSjUrAhaWAJ6OO17hZL9T9uglf7saiJ5MPROtwhQObdwtg4d9fUIMfDIb7kuuoAIHOD6XBnRp9XleBfkcs8UQPvgX4EcdrWIoE3PA77wNSDFE6aQe2acKl3QpLYvK7OOHtlUIcDpzZDteVf6gQCStJowQ6n+YERl83KiyxIhLQQjcWda2zxkWwZLpelI3RFy/i13E9m3w/zFOD5xllzdwY+aY1dLoDv3Pg2EFtdpAW48LobgHjXoczgJ0Kk7QSNUlgpg9faoWLreiwhECZ3vHKEGnXT+dm59KzyQcCdTgjWN85w8KihnrFh1/W4KdanS4qssqMc1w4TrcGK9Pv2YUGL9Zt78EVlavc8oLr8Lhejo3XJAe+0oRTo8xKavINB4KlRG05/gucVIOfDcIUW5JSHvYRaMCuwQ+Clt+Jsg9cMTMK1r7YsQW3FyH94C5pVb7X1+I3PZ+RS3sRd4VNZPJBem74lv3iPadqZmLwVubx0+DUG2GaGUmplJ1AZ3W8i4DVyl5rhes7qw37DBVoqdQG1H1Yzwu3US714cK/gWVLXZw6uAAAHchJREFUXaT54u704GNRZU2YfJ7L3D4cPG9vwm+jFqxxIjAngc67JcGKUfuITKkIvOrAPkXcKnYA+tsQfNp7cJmNvgGf9+E3pTrrMijGh++34PCooRKbfD+sVIOHowY0NO4+B37UhHMM6Umm4gQasK0fvpC1cMVRlKH84Lb8jh48UsRi5jD5IP3DvJJu760943s7O9uwzhDcFnV2YpMPAjXgUh+2iho0wbjrg9XpWnB5Ag1NFYFhCQQL57wJZzuwkRAVkkDwzfvxU+CQ2+HNQlYAzGXyQRmlu6J3w61k9ZVD/JP0SS/mCp6mTD54hhSsKpbK4cBVnaVng93FdIhAagR2gL4X4VAfvgf0pRZIwqYJBO8G7e7BZNPCWesNY/KlM3o9i+/5rPqhB4fFmW3E5DtX83f6sGac4BHGnl+Do7Q6XQRSGmKUQOelvBOBrY0KS8w0gWBJ2p/MB0eVZf35EUy+NEbvhu+/nGL6RKiCXg1WHIRH49RqzORd2A04M07wUcae0YYfDcE/DelJRgR6ItCArX0IzD7Yp16HRQR8uLIPvhr3//QsKmHYVEYx+cIbfWd1u+CNer37EvNEdOCuZg+7vxoz+SBfF54B3h8z99nDg0/fftOG44a0UUGPCDUtDQKdlfL2D16CAuZNI4Y0YxF40oEvNuHKWLMKMriLyRfa6BtwnA8HFqQVtqV5oAc/iZuUaZM/CDg6ZhJTHDjlDTjh2nCZXB0iYCWBzo52wW1G3cLPp0OluzU/HMYIJl9Iox+AZdvhd/E6eiDQhmV6uQA2avKbwSJvwhMRr3aeC26D9sEpWp2uh45rSm4EBmAjHw7K6IuS3Oq0KPBrwGl98OOr4SmL8kollYgmXzijd+G8YGnhVKCVXNSHoVaPm2sZNfmAsws/A742CvPHgxdl2nBaVZZuLPn5V9nyBmD1mfAdJ9zwRm/imz8TXgR+9gacdB28ZF7eTsUYJl8Yo6/Deg7cZCfxQmT1JQ9O6yVT4yY/ACu0h1+EItji9Rgv3AVMhwiUhsAkWH4mHODD3sA8pSksv0Ke9OGn88OpZXljPg7KmCYfSFu/YI4LdwFrxOGgsW8TaMPCQ/ByL0yMm3znav6vwHadhO5w4OgmnN9LgpojAkUh0AhfOt3Ph32BBYuSt0V5PuTAj1+GM4u8mE1Snj2YvNVG78LXgZOTcqnw/Au9t/00Noa0TH4T4Aed1emuip2VJohAgQkMwIJt+AoQvJHf69cmBSYQL3UnXKIz2IPiL0Cwal2ljx5NPmBm3cp4/bBEZ9nz+Svd1ATF+7B1Cy7rVSIVk+81Gc0TgbIR6Ic1a7CrA7v4sGTZ6ktQT7C+fLBD3DlD4ae3OjoEEpi8dUZfh3Mc2FHN7Y2AD0+0Eu7SJ5Pvjb1miUAsAkdA7W/QD+wKfAZ4byyBcgx+xIGzA3Nvwj/KUZL5KhKavDVGb6AO83ALpujDIa34n6W/o0qZfMGarnSLT6CzvW3wzkpg+JOAMcWvasQKXnLCT6cCY7+2xHUaK82QOeZ+674OjzqwvDEwFRQaC4teBcFXJj0fMvme0WmiCCQn0A/zO7CJM+vr01m/gjeQa8mVc1OYClxPuGGV14Y7hmBGbtkUMLAhkw8q/64HP8oDgQs/COLnEbssMX04txV+npvokMknwqfJImCWQLCg1BvhbX23Y/wfMhvBuNobwM2zTX1RuOk8CP5MR48EDJp8kEHmV/R1WCNYZ73H8jXtbQKbepB451WZvE4pEbCYQOft5A2AVX34oAMfJPyVxyd6/wEe9OFBBx4EHpgPbqrit+xpnjKGTT5zo3fhAcD2H07TbKEJ7Uc8WMmEkEzeBEVpiEDGBIJv8h34UPtt01+lY/zjgPcAs353YJzf+W9gzs+Y/kd4xR2sBx/8mv3fb/jwWg1emG3mM+HBBeABmXk2TU7B5DMzehcOB47IhlSpo3zdg5+bqFAmb4KiNERABETAEIGUTD51ox8If+gMruJ1JCMwdRwseQUEP4gnPmTyiRFKQAREQATMEUjR5IMkU3sZz4W7gY+aI1FNJR9ObYWLaRk5ZPJGMEpEBERABMwQSNnkgySNr3XfgO/5cKQZAtVWcWBVk+tIyOSrfT6pehEQAcsIZGDyQcXG3rp3IVjG/BrLMBY1nUTr1A9XtEy+qKeC8hYBESglgYxM3ojRT4LFZ8DfgUVK2Yzsi9rQgxtMhpXJm6QpLREQARFISCBDk09s9A240Yf1E5as6UCwUVMT1jENo1QmPwCrA4uahiQ9+wjMhJda4Ys+OkSgVAQyNvmejd6FE4OtlUsFP8difNi2BReZTqFUJu/C5cAWpiFJzzoCL/mwcQvuty4zJSQCCQnkYPKxjb4On3bCrYF1mCHwLy+ldf5l8mYaJJXsCMjgs2OtSDkQyMnkg0ojfV7X+R4+2Cp4fA54yhrySx6clkZxMvk0qEozLQIy+LTIStcaAjmafNcr+gFYMNh0CFjBGmDFT+R5DxZPqwyZfFpkpWuagAzeNFHpWUkgZ5Mf1ehdGAQaVoIraFIOHNqEo9JKXyafFlnpmiQggzdJU1pWE7DA5AM+71owx4VjgO9YDa94yU1tw1JD8HJaqcvk0yIrXVMEZPCmSEqnEAQsMfl3XNE3YFsfLigEwGIleYSX8kqBMvlinRBVy1YGX7WOq14sMvlZRt+GS2twi160M35yThkDS02G14wrzyEok0+TrrSTEJDBJ6GnuYUlYJnJBxyndLYxLixTSxOP9DVD0txl8kkJan4aBGTwaVCVZiEIWGjyheBWsCQzuYoPmMjkC3ZmVCBdGXwFmqwSRyYgk6/E2XGQB8dmUalMPgvKihGVgAw+KimNKy0BmXxpWzu7sBfasPQQTM+iUpl8FpQVIwoBGXwUShpTegIy+XK32IEDmnB8VlXK5LMirTijEZDB6/wQgQ4BmXypT4VMr+L1TL7U51JhipPBF6ZVSjQLAjL5LCjnE8OBbzbhpCyj60o+S9qKNTcBGbzOCRGYi4BMvpynhA9PtGDZrKuTyWdNXPFmE5DB61wQgWEIyORLe1p80oNLsq5OJp81ccULCMjgdR6IwAgEZPKlPDWaHsFihtkfMvnsmVc9ogy+6meA6h+VgEy+fCdIDVYchEfzqEwmnwf16saUwVe396o8IgGZfERQBRnmwI+b8O280pXJ50W+enFl8NXruSrugYBMvgdo9k757+uwwvXwSl4pyuTzIl+tuDL4avVb1SYgIJNPAM+yqT7s0YIz80xLJp8n/WrElsFXo8+q0hABmbwhkPnL3OrBunmnIZPPuwPlji+DL3d/VV0KBGTyKUDNQdKBNZpwTw6h3xFSJp93B8obXwZf3t6qshQJyORThJuRtA+ntuArGYUbNYxM3oYulC8HGXz5eqqKMiIgk88IdHphnq3BqoMwJb0Q0ZVl8tFZaWQ0AjL4aJw0SgSGJSCTL/aJ4cP2LfiLLVXI5G3pRDnykMGXo4+qIkcCMvkc4ScPfakH2ySXMacgkzfHsupKMviqnwGq3wgBmbwRjHmIvOrASk14No/gI8WUydvUjeLmIoMvbu+UuWUEZPKWNSRiOj58tQWnRBye2TCZfGaoSxtIBl/a1qqwPAjI5POgnjjmzR6sn1glBQGZfApQKyQpg69Qs1VqNgRk8tlwNhmlD1a5Gh42qWlKSyZvimT1dGTw1eu5Ks6AgEw+A8gGQ/jw/RYcblDSqJRM3ijOyojJ4CvTahWaNQGZfNbEE8V7wIPVEimkPFkmnzLgEsrL4EvYVJVkDwGZvD296JZJG1Yfgvu6jcvz72XyedIvXmwZfPF6powLRkAmX5iGHejBT2zPtmwmfxmwpe3QC5zfxR58qsD5K3URsJ6ATN76FgUJ/s2DTYuQadlM/nJgiyKAL3COtzqwRRNeKHANSl0ErCUgk7e2NbMTe6UNqwzBM9ZnCsjki9Aly3L04QkftrT9WZRl2JSOCEQiIJOPhCm3QbatTd8NhEy+GyH9/UgEpvqwSwsuEiIREAFzBGTy5liaVvLh9y3Y07Rumnoy+TTpVkDbh++14AcVKFUlikAmBGTymWCOHSS4gzkWPjQZXos9OccJMvkc4Zco9BU12NmW/ZNLxFWlVJCATN7OpvuwfgtutjO7kbOSyRetY/bm+3gNth2EO+1NUZmJgP0EZPJW9uhID46wMrMuScnki9g1u3Pe14Nf2p2ishMBewnI5O3qjQ+DLZhoV1bRs5HJR2elkdEJnD8G9izas6vo5WmkCKRHQCafHtselIM7lB8t8qNImXwPXdeUSAT+CezowR2RRmuQCIjALAIyeXtOhI7B32tPRvEzkcnHZ6YZMQj4cFQLDo0xRUNFoNIEZPJ2tN+BLzTht3Zk03sWMvne2WlmdAIP+fC5FtwefYpGikA1Ccjkrej72R58zopMEiYhk08IUNNjEfhJGw4bgumxZmmwCFSIgEw+92bf68FHc8/CUAIyeUMgJROZwCM12HMQros8QwNFoEIEZPK5NntK5zn847lmYTC4TN4gTElFJ+DAKdPhoOvhleizNFIEyk9AJp9fj2swcRAG88vAfGSZvHmmUoxIwIGnfdjTg8kRp2iYCJSegEw+txYf7MExuUVPKbBMPiWwko1F4E9t+MYQ/DfWLA0WgRISkMnn0tTSvGg3Nz2ZfC7nk4IOQ+BlH77Tgl+LjghUmYBMPvPu3+jBJzKPmlFAmXxGoBUmMoF7fPh2C66KPEMDRaBEBGTymTbzX2/Ax66DlzKNmmEwmXyGsBUqFoFr2vC1Ibgv1iwNFoGCE5DJZ9bA//XBx6+GhzOLmEMgmXwO0BUyFoEz+uDQq+GpWLM0WAQKSkAmn03jfOhvwTXZRMsvikw+P/aKHJ1AsHjOr8bA0ZPhuejTNFIEikdAJp9+zxz4WhN+kX6k/CPI5PPvgTKITmCaD78cC8fK7KND08hiEZDJp96v0z3YO/UolgSQyVvSCKURi8BU4JQ2HKvP7mJx0+ACEJDJp9qkmz1YP9UIlomXzeQvA7a0jLHSSY/ANOC3fXBy2V+eSQ9huZVdmPQm3HktPF+USmXy6XbKh61bEHhFJY6ymfzlwBaV6JyKnJtA04GfN+FCoak2gQ1g/HjYE/g68CEHftCE7xWFikw+/U5Vyehl8umfT4qQIQEfnqjBr2bCr3UrP0PwFoRy4QPAfsBewEJzpPRyG5YZglctSLNrCjL5roiMDKiK0cvkjZwuErGRgA9/DDbC8eAGG/NTTmYIDMBAsCwysM0oigd68BMzEdNVkcmny3dO9SoYvUw+u/NJkfIjcE9g9n1w1mR4Lb80FNkUgUmw/AzYA/gcsFIE3ec9WDzCuNyHyOSzbUHZjb5sJq8X77L991G0aMHt2j8Av/HgjqIlX/V8N4KFx8IOTvi8fYO4PHz4chH2RpDJx+1s8vFlNvqymbxevEt+vldF4R/AeQ78uQn3VKXoItbZgO192A34ZML8/+3Bcgk1Up8uk08d8bABymr0Mvl8zidFtYuADN+ifmwMi42FrQl/TQQWMJjeLh78yaCecSmZvHGkkQXLaPQy+cjt18AqEPDhMQcu8+FS7YSXXccHYK2ZsLUTGvu6KUa+z4PVU9RPLC2TT4wwkUDZjF4mn+h00OSSEwgW22kCwWOgiz34T8nrzay8flioDwZ8aADbAktkFdyBbZpwaVbx4saRycclZn58mYxeJm/+/JBieQk8CLSCX2/CUJFWUcu7Jf0wTx9s3DH1AWDtHHO63YOP5xh/1NAyeTs6UxajL5vJ6+16O/59VCWLewm3qvSAOzz4d1UK71ZnP8w/BtZsw6aEV+v1bnMy/vtNPfhbxjEjhZPJR8KUyaAyGH3ZTF5v12dy6ivICAReBgLjvxu4x4d7psM9N0Jw27+0RwM+Cqzuw0eczu+Eq89Ze/hwZcvSJbBl8nadNkU3+rKZvK7k7fr3oWxCAo8A9wN3+nDvGLinaBvqTIQJM2ElB1YGVvRhVcL/tvolttFOwDasNQR32XaSyuRt6wgU2ehl8vadT8qoGgSmd674Hyd8oe8/DjwZ/N4HT06Gx7LCMAkWfwMWr8HiDizeDleGe78DqwArBJu8AOOzyifDOH/2YMcM40UKJZOPhCnzQUU1epl85qeKAopALAJTgGk+THPC2/7Br6lA8EPCO/68Myb4u+Df9TzAuDl+n/XfDoxrwzgHFiM08+D3yh4OrNqEYJ0Eaw6ZvDWteFciRTT6spm8nsnb++9DmYmAdQR8+G0LvmBTYjJ5m7rx7lyKZvQyebvPJ2UnAiKQMoE+WOpqeCrlMJHlZfKRUeU2sEhGL5PP7TRRYBEQAUsInODBtyzJBZm8LZ0YPY+iGL1Mvhjnk7IUARFIj8C0NkwYguATyNwPmXzuLYicQBGMXiYfuZ0aKAIiUGICR3pwhA31yeRt6EL0HGw3epl89F5qpAiIQHkJvDwNJtiwcJFMvngnmc1GL5Mv3vmkjEVABFIg4MABTTg+BelYkjL5WLisGWyr0cvkrTlFlIgIiEDOBJ73wrUDcj1k8rniTxTcRqOXySdqqSaLgAiUjMCXPDgtz5pk8nnSTx7bNqOXySfvqRREQATKQ+DfHiyXZzky+Tzpm4ltk9HL5M30VCoiIAIlIeDAzk04J69yZPJ5kf//9s49Rq6qjuOfMwt9IC2xgsS2QGmhPpINoQVTu92ys7O8Spv4rEWN0cjDxJgIxBAhUcSQGFSWPzRRoATURp5Rl5SK3b07WkINsYLSxGAfkaiVYqtbBbdId44Z7ky6W/ZxZ/fec8+99zvJZrfZc36/7+9zftPv3pk758Sb1xejl8nHu64nRjtMuJNWZk/qShaPoouAlwR2Byk+Z2XyXvbEdEV9OICfTndyHPNk8nFQHD/GIQtrLPytBH1AOblUiiwCIhAnAQtXDUL9LAznD5m8c+RJJ0zV6GXyySzvmwY/CC82w3fDPcC1yaRTVBEQgZgJ7ArgophjRgonk4+EKWuDUjN6mXz8rfIWg2+mqMCN1oPP4cZfsiKKQP4IlKCzH552XZlM3jVxZ/lSMXqZfLzrO6HBjzL69RYebZzzHW92RRMBEYiTwLYA1sUZMEosmXwUSpkd49zoZfLx9cpBC5eMfol+otBlWGngF8Dp8aVXJBEQgbgJ1KC9CrvjjjtZPJm8S9qp5HJq9DL5eNb4YAlW98P+qOF64OwabAPeF3WOxomACLglYOHhQdjkMqtM3iXt1HI5M/q8mfxW3L+89nINOquwt9V2uRLmvw6PAZe2OlfjRUAE3BBog+XbYY+bbOg8eVeg08/jxOjzZvL1j7xc6XDtWr6CH09bGe4wcItD3UolAiIQncC9AVwXffjMRupKfmb8MjY7caOXyU+/I2Ix+Gb67vCPk4eBedOXpJkiIAJJEGiDRdvDja0Sf3TBkhJ8JvFESpA6AQsjFnqr8GpSYmTy0yMbq8E3JVwG5x6Dn2uHvOktimaJQFIELNw1CDclFV9xRSApAjL51skmYvCjZXTDFuATrUvTDBEQgYQIDNdgYRWGEoqvsCKQCAGZfGtYEzf4ppzucHe8+i55eoiACPhB4LYAvu6HFKkQgWgEZPLRONVHOTP4pqQeuLAGTwCLosvUSBEQgYQIDA3Dwp0wnFB8hRWB2AnI5KMhfcXC2igb3UQLF33U5bDgDfix408NRBeokSJQIAIGbhqAuwpUskrNOAGZ/NQL6PwKfjxJ3fAloHdquRohAiKQIIEDgV5ZSxCvQsdNQCY/OVEvDL4psQwXGHgcWBZ3IyieCIhAZALXBnBf5NEaKAIpEpDJTwzfK4NvytwAp7wG30Ofo03xaaPUBSfwUgBLCs5A5WeEgEx+/IXy0uBHSy3DRgObgVMz0muSKQK5IWDh44PwSG4KUiG5JSCTf+vSem/wTcmNnbHqe9+vzG2HqjAR8JPA7gDa/ZQmVSJwnIBMfmw3ZMbgR8vuhm8CN6uxRUAEnBJYF4QnSeohAt4SkMkfX5pMGvyoq/pVJbgfeK+33SZhIpAvAjsCWJuvklRN3gjI5MMVzbTBj27KMnzFwFeBOXlrVtUjAh4S6AjgGQ91SZIIvElAJp8jg2/2dA8srYUf8Smrz0VABJIjYGDrAKxPLoMii8DMCBTd5HNzBT9eG1Tgk/XTs4B3zqxNNFsERGAiAjVor8JuERIBHwkU2eRzbfDNZlsDbz8ZvmXgcz42oDSJQA4IPBTA1TmoQyXkkEDeTH4rsG6qdTLwdwudAeybamxeft8Da2pwL/CevNSkOkTAIwLnFen/E4+4S8oUBPJm8k9GOMilEFfwE617GW4w8DXgND07REAE4iFg4J4BuD6eaIoiAvERKJrJF9rgm23TBaeX4E7gs/G1kiKJQLEJtMGi7XCg2BRUvW8EimTyMvgTuq8MKw38QDvm+fa0lJ6MEvh2AF/OqHbJzimBopi8DH6SBu4OD7up75p3Zk77XGWJgAsCwzVYWIUhF8mUQwSiECiCycvgI3RCB8ybBbcZuDHCcA0RAREYh0D9fpcBuF1wRMAXAnkz+RPvrn+lBh1V2OsLcN91VGC5hW8AG33XKn0i4CGBw8Nw1k4Y9lCbJBWQQN5MfvTd9bqCn0FD90D7CNxp4IoZhNFUESgigRsCuLuIhatm/wjk1eRl8DH1WhesaoNeC6tiCqkwIpB3AgcCWJT3IlVfNgjk0eRXlGB1P+zPxhJkQ2UFrrBwB7AiG4qlUgTSI2DgmgHYnJ4CZRaBkECuTL4MD7TB7TL45Nq7Ah9tvGevnfOSw6zI2SfwUgBLsl+GKsg6gVyZfBfMqcLRrC9KFvQ3Dr+5VefXZ2G1pDElAhsDeDSl3EorAvm7kteauifQeBn/FqDTfXZlFAF/CRh4akA3rvq7QAVRlqsr+YKsmZdl9sCFFm618BEvBUqUCLgj8IKFuwfhfncplUkExicgk1dnxEqgB5ZauNnCdbEGVjAR8J/AkyXo7Yd+/6VKYVEIyOSLstKO66zAmTbcx/sanXjnGL7SuSRw1MAPge8MwJ9cJlYuEYhCQCYfhZLGzIhABT5Vg+sNrJlRIE0WAX8IHLDw3Tfg+0/Dv/yRJSUiMJaATF4d4YxAGd5t4AvAp3V17wy7EsVLYJeB3gHYEm9YRROBZAjI5JPhqqiTEPgAzJ0Lm4DPA+8XLBHwnMBh4Cc1eLAKv/Vcq+SJwBgCMnk1RKoEynAB8EUDHwPmpypGyUVgLIEnLNw3CH0CIwJZJSCTz+rK5VB3BT5o4WpgAzA3hyWqJP8JPGfgwZPgR0/BP/2XK4UiMDkBmbw6xDsCXXBq23HDX+edQAnKG4GXgS0l2NwPf8xbcaqn2ARk8sVef++rvxwW/A82mfA9fO2q5/2KZUbgEPAzC48NwtbMqJZQEWiRgEy+RWAanh6BLlhcgg8B64HL0lOizBkl8GfgcaAvgF9ntAbJFoGWCMjkW8Klwb4Q2ACnvAqXGlhv4CoL7/JFm3R4ReCZuqmXoE8vxXu1LhLjiIBM3hFopUmWQDesqBu+Da/yL042m6J7TOC/BrbXoM9CXxUOeaxV0kQgcQIy+cQRK4FrAp1wxiyoWFgLVIDlrjUon1MCOw1ULewIYJvTzEomAp4TkMl7vkCSN3MCFXiHhW4Ll5jQ+NtnHlURUiLwGvAbE76nvmMABlPSobQikAkCMvlMLJNExkmgB06rhWZfBjq0616cdGOP9R/gVwZ2NEx9Z+wZFFAEckxAJp/jxVVp0QmUQ7NfbeBiC6sMnBV9tkbGRcCE28Y+a+F5C88Owu/jiq04IlBEAjL5Iq66ap6SQON9/Y664RN+XQS8bcqJGhCVwFHgD0D9wJddI7CrCs9HnaxxIiAC0QjI5KNx0igRoAuWGFhGeJre+cB5jZv6dGPf5P3xDwsvGnihbugGftcPz6mlREAEkicgk0+esTIUgEAPLB2B8+vmb+BsC8sa388Bzsg7Agt/MbAX2GdgD7B/BPbOgj2/hPrNcnqIgAikQEAmnwJ0pSwegXJ49V83/HMsLDZwLrC48QfAAqD+NcdDMkcIP2t+kPDAlvrPhwz8tWHo+7TJjIerJkki0CAgk1criIBHBOr3AsyGecdgfgnmG5hvYR4w28BsCycDJzW/l074d+N3NeBY/asEI82fG9/H/NuGv3/dwr+BIQtHZsERA0d0CptHjSEpIjBNAv8HEhqGcWW93SEAAAAASUVORK5CYII="/>
          <p:cNvSpPr>
            <a:spLocks noChangeAspect="1" noChangeArrowheads="1"/>
          </p:cNvSpPr>
          <p:nvPr/>
        </p:nvSpPr>
        <p:spPr bwMode="auto">
          <a:xfrm>
            <a:off x="2289175" y="1989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75" name="Picture 51"/>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0573" y="1345614"/>
            <a:ext cx="576376" cy="551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6" name="Picture 52"/>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78464" y="2098375"/>
            <a:ext cx="525689" cy="582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7" name="Picture 53"/>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99328" y="2933728"/>
            <a:ext cx="504825" cy="503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8" name="Picture 54"/>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28642" y="3702461"/>
            <a:ext cx="513612" cy="532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9" name="Picture 55"/>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8057" y="5314495"/>
            <a:ext cx="556517" cy="521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Imagen 53"/>
          <p:cNvPicPr>
            <a:picLocks noChangeAspect="1"/>
          </p:cNvPicPr>
          <p:nvPr/>
        </p:nvPicPr>
        <p:blipFill>
          <a:blip r:embed="rId9">
            <a:duotone>
              <a:prstClr val="black"/>
              <a:schemeClr val="accent2">
                <a:tint val="45000"/>
                <a:satMod val="400000"/>
              </a:schemeClr>
            </a:duotone>
          </a:blip>
          <a:stretch>
            <a:fillRect/>
          </a:stretch>
        </p:blipFill>
        <p:spPr>
          <a:xfrm>
            <a:off x="5807259" y="-32179"/>
            <a:ext cx="4653987" cy="6617534"/>
          </a:xfrm>
          <a:prstGeom prst="rect">
            <a:avLst/>
          </a:prstGeom>
        </p:spPr>
      </p:pic>
    </p:spTree>
    <p:extLst>
      <p:ext uri="{BB962C8B-B14F-4D97-AF65-F5344CB8AC3E}">
        <p14:creationId xmlns:p14="http://schemas.microsoft.com/office/powerpoint/2010/main" val="10021182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pic>
        <p:nvPicPr>
          <p:cNvPr id="30" name="Imagen 29" descr="virgullilla_f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1"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840" dirty="0" smtClean="0">
                <a:solidFill>
                  <a:schemeClr val="tx1"/>
                </a:solidFill>
                <a:latin typeface="Segoe UI Black" panose="020B0A02040204020203" pitchFamily="34" charset="0"/>
                <a:ea typeface="Segoe UI Black" panose="020B0A02040204020203" pitchFamily="34" charset="0"/>
              </a:rPr>
              <a:t>CIRCULARES </a:t>
            </a:r>
            <a:endParaRPr lang="es-ES" sz="1200" b="1" spc="840" dirty="0">
              <a:solidFill>
                <a:schemeClr val="tx1"/>
              </a:solidFill>
              <a:latin typeface="Segoe UI Black" panose="020B0A02040204020203" pitchFamily="34" charset="0"/>
              <a:ea typeface="Segoe UI Black" panose="020B0A02040204020203" pitchFamily="34" charset="0"/>
            </a:endParaRPr>
          </a:p>
        </p:txBody>
      </p:sp>
      <p:cxnSp>
        <p:nvCxnSpPr>
          <p:cNvPr id="42" name="Conector recto 20"/>
          <p:cNvCxnSpPr/>
          <p:nvPr/>
        </p:nvCxnSpPr>
        <p:spPr>
          <a:xfrm flipV="1">
            <a:off x="1688796" y="959668"/>
            <a:ext cx="2776906" cy="1"/>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43" name="Rectángulo 6"/>
          <p:cNvSpPr/>
          <p:nvPr/>
        </p:nvSpPr>
        <p:spPr>
          <a:xfrm>
            <a:off x="871508" y="186948"/>
            <a:ext cx="664284" cy="1015663"/>
          </a:xfrm>
          <a:prstGeom prst="rect">
            <a:avLst/>
          </a:prstGeom>
        </p:spPr>
        <p:txBody>
          <a:bodyPr wrap="none">
            <a:spAutoFit/>
          </a:bodyPr>
          <a:lstStyle/>
          <a:p>
            <a:r>
              <a:rPr lang="es-ES" sz="6000" b="1" spc="840" dirty="0">
                <a:solidFill>
                  <a:srgbClr val="800000"/>
                </a:solidFill>
                <a:latin typeface="Segoe UI Black" panose="020B0A02040204020203" pitchFamily="34" charset="0"/>
                <a:ea typeface="Segoe UI Black" panose="020B0A02040204020203" pitchFamily="34" charset="0"/>
              </a:rPr>
              <a:t>1</a:t>
            </a:r>
            <a:endParaRPr lang="es-ES" sz="6000" dirty="0">
              <a:latin typeface="Segoe UI Black" panose="020B0A02040204020203" pitchFamily="34" charset="0"/>
              <a:ea typeface="Segoe UI Black" panose="020B0A02040204020203" pitchFamily="34" charset="0"/>
            </a:endParaRPr>
          </a:p>
        </p:txBody>
      </p:sp>
      <p:sp>
        <p:nvSpPr>
          <p:cNvPr id="44" name="Rectángulo 1"/>
          <p:cNvSpPr/>
          <p:nvPr/>
        </p:nvSpPr>
        <p:spPr>
          <a:xfrm>
            <a:off x="540005" y="1894169"/>
            <a:ext cx="7997952" cy="4029629"/>
          </a:xfrm>
          <a:prstGeom prst="rect">
            <a:avLst/>
          </a:prstGeom>
          <a:solidFill>
            <a:schemeClr val="bg2"/>
          </a:solidFill>
        </p:spPr>
        <p:txBody>
          <a:bodyPr wrap="square">
            <a:spAutoFit/>
          </a:bodyPr>
          <a:lstStyle/>
          <a:p>
            <a:pPr algn="just">
              <a:lnSpc>
                <a:spcPct val="115000"/>
              </a:lnSpc>
              <a:spcAft>
                <a:spcPts val="0"/>
              </a:spcAft>
            </a:pPr>
            <a:r>
              <a:rPr lang="es-ES" sz="1600" dirty="0">
                <a:latin typeface="Calibri" panose="020F0502020204030204" pitchFamily="34" charset="0"/>
                <a:ea typeface="Times New Roman" panose="02020603050405020304" pitchFamily="18" charset="0"/>
                <a:cs typeface="Arial" panose="020B0604020202020204" pitchFamily="34" charset="0"/>
              </a:rPr>
              <a:t> </a:t>
            </a:r>
            <a:endParaRPr lang="es-ES"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s-ES" sz="1600" b="1" dirty="0" smtClean="0">
                <a:latin typeface="Calibri" panose="020F0502020204030204" pitchFamily="34" charset="0"/>
                <a:ea typeface="Calibri" panose="020F0502020204030204" pitchFamily="34" charset="0"/>
                <a:cs typeface="Times New Roman" panose="02020603050405020304" pitchFamily="18" charset="0"/>
                <a:hlinkClick r:id="rId4"/>
              </a:rPr>
              <a:t>CIRCULAR </a:t>
            </a:r>
            <a:r>
              <a:rPr lang="es-ES" sz="1600" b="1" dirty="0">
                <a:latin typeface="Calibri" panose="020F0502020204030204" pitchFamily="34" charset="0"/>
                <a:ea typeface="Calibri" panose="020F0502020204030204" pitchFamily="34" charset="0"/>
                <a:cs typeface="Times New Roman" panose="02020603050405020304" pitchFamily="18" charset="0"/>
                <a:hlinkClick r:id="rId4"/>
              </a:rPr>
              <a:t>Nº8/19</a:t>
            </a:r>
            <a:r>
              <a:rPr lang="es-ES" sz="1600" b="1" dirty="0">
                <a:latin typeface="Calibri" panose="020F0502020204030204" pitchFamily="34" charset="0"/>
                <a:ea typeface="Calibri" panose="020F0502020204030204" pitchFamily="34" charset="0"/>
                <a:cs typeface="Times New Roman" panose="02020603050405020304" pitchFamily="18" charset="0"/>
              </a:rPr>
              <a:t>: Circular Jurídica: La Audiencia Nacional ratifica la legalidad de la extensión de norma de la Interprofesional del Vino de España</a:t>
            </a:r>
          </a:p>
          <a:p>
            <a:pPr lvl="0">
              <a:lnSpc>
                <a:spcPct val="107000"/>
              </a:lnSpc>
              <a:spcAft>
                <a:spcPts val="800"/>
              </a:spcAft>
            </a:pPr>
            <a:r>
              <a:rPr lang="es-ES" sz="1400" dirty="0" smtClean="0"/>
              <a:t>La </a:t>
            </a:r>
            <a:r>
              <a:rPr lang="es-ES" sz="1400" dirty="0"/>
              <a:t>Audiencia Nacional ha dictado sentencia sobre el procedimiento  de  recurso  ordinario  contencioso-administrativo  iniciado  por  dos  bodegas  de  Rioja contra  el  MAPA  y  la  OIVE  a  propósito  de  la  Orden AAA/1241/2016    de    extensión    de    norma.    La sentencia  ratifica la  legalidad  de  la  extensión  de norma    de    la    OIVE    y    desestima    la    demanda presentada por los dos recurrentes</a:t>
            </a:r>
            <a:r>
              <a:rPr lang="es-ES" sz="1400" dirty="0" smtClean="0"/>
              <a:t>.</a:t>
            </a:r>
          </a:p>
          <a:p>
            <a:pPr lvl="0">
              <a:lnSpc>
                <a:spcPct val="107000"/>
              </a:lnSpc>
              <a:spcAft>
                <a:spcPts val="800"/>
              </a:spcAft>
            </a:pPr>
            <a:endParaRPr lang="es-ES" sz="700" dirty="0" smtClean="0"/>
          </a:p>
          <a:p>
            <a:pPr marL="342900" indent="-342900">
              <a:lnSpc>
                <a:spcPct val="107000"/>
              </a:lnSpc>
              <a:spcAft>
                <a:spcPts val="800"/>
              </a:spcAft>
              <a:buFont typeface="Symbol" panose="05050102010706020507" pitchFamily="18" charset="2"/>
              <a:buChar char=""/>
            </a:pPr>
            <a:r>
              <a:rPr lang="es-ES" sz="1600" b="1" dirty="0">
                <a:latin typeface="Calibri" panose="020F0502020204030204" pitchFamily="34" charset="0"/>
                <a:ea typeface="Calibri" panose="020F0502020204030204" pitchFamily="34" charset="0"/>
                <a:cs typeface="Times New Roman" panose="02020603050405020304" pitchFamily="18" charset="0"/>
                <a:hlinkClick r:id="rId5"/>
              </a:rPr>
              <a:t>CIRCULAR </a:t>
            </a:r>
            <a:r>
              <a:rPr lang="es-ES" sz="1600" b="1" dirty="0" smtClean="0">
                <a:latin typeface="Calibri" panose="020F0502020204030204" pitchFamily="34" charset="0"/>
                <a:ea typeface="Calibri" panose="020F0502020204030204" pitchFamily="34" charset="0"/>
                <a:cs typeface="Times New Roman" panose="02020603050405020304" pitchFamily="18" charset="0"/>
                <a:hlinkClick r:id="rId5"/>
              </a:rPr>
              <a:t>Nº9/19</a:t>
            </a:r>
            <a:r>
              <a:rPr lang="es-ES" sz="1600" b="1" dirty="0">
                <a:latin typeface="Calibri" panose="020F0502020204030204" pitchFamily="34" charset="0"/>
                <a:ea typeface="Calibri" panose="020F0502020204030204" pitchFamily="34" charset="0"/>
                <a:cs typeface="Times New Roman" panose="02020603050405020304" pitchFamily="18" charset="0"/>
              </a:rPr>
              <a:t>: Circular </a:t>
            </a:r>
            <a:r>
              <a:rPr lang="es-ES" sz="1600" b="1" dirty="0" err="1" smtClean="0">
                <a:latin typeface="Calibri" panose="020F0502020204030204" pitchFamily="34" charset="0"/>
                <a:ea typeface="Calibri" panose="020F0502020204030204" pitchFamily="34" charset="0"/>
                <a:cs typeface="Times New Roman" panose="02020603050405020304" pitchFamily="18" charset="0"/>
              </a:rPr>
              <a:t>WfcP</a:t>
            </a:r>
            <a:r>
              <a:rPr lang="es-ES" sz="1600" b="1" dirty="0">
                <a:latin typeface="Calibri" panose="020F0502020204030204" pitchFamily="34" charset="0"/>
                <a:ea typeface="Calibri" panose="020F0502020204030204" pitchFamily="34" charset="0"/>
                <a:cs typeface="Times New Roman" panose="02020603050405020304" pitchFamily="18" charset="0"/>
              </a:rPr>
              <a:t>: Novedades </a:t>
            </a:r>
            <a:r>
              <a:rPr lang="es-ES" sz="1600" b="1" dirty="0" smtClean="0">
                <a:latin typeface="Calibri" panose="020F0502020204030204" pitchFamily="34" charset="0"/>
                <a:ea typeface="Calibri" panose="020F0502020204030204" pitchFamily="34" charset="0"/>
                <a:cs typeface="Times New Roman" panose="02020603050405020304" pitchFamily="18" charset="0"/>
              </a:rPr>
              <a:t>sobre el certificado </a:t>
            </a:r>
            <a:r>
              <a:rPr lang="es-ES" sz="1600" b="1" dirty="0">
                <a:latin typeface="Calibri" panose="020F0502020204030204" pitchFamily="34" charset="0"/>
                <a:ea typeface="Calibri" panose="020F0502020204030204" pitchFamily="34" charset="0"/>
                <a:cs typeface="Times New Roman" panose="02020603050405020304" pitchFamily="18" charset="0"/>
              </a:rPr>
              <a:t>Wineries </a:t>
            </a:r>
            <a:r>
              <a:rPr lang="es-ES" sz="1600" b="1" dirty="0" err="1">
                <a:latin typeface="Calibri" panose="020F0502020204030204" pitchFamily="34" charset="0"/>
                <a:ea typeface="Calibri" panose="020F0502020204030204" pitchFamily="34" charset="0"/>
                <a:cs typeface="Times New Roman" panose="02020603050405020304" pitchFamily="18" charset="0"/>
              </a:rPr>
              <a:t>for</a:t>
            </a:r>
            <a:r>
              <a:rPr lang="es-ES" sz="1600" b="1" dirty="0">
                <a:latin typeface="Calibri" panose="020F0502020204030204" pitchFamily="34" charset="0"/>
                <a:ea typeface="Calibri" panose="020F0502020204030204" pitchFamily="34" charset="0"/>
                <a:cs typeface="Times New Roman" panose="02020603050405020304" pitchFamily="18" charset="0"/>
              </a:rPr>
              <a:t> </a:t>
            </a:r>
            <a:r>
              <a:rPr lang="es-ES" sz="1600" b="1" dirty="0" err="1">
                <a:latin typeface="Calibri" panose="020F0502020204030204" pitchFamily="34" charset="0"/>
                <a:ea typeface="Calibri" panose="020F0502020204030204" pitchFamily="34" charset="0"/>
                <a:cs typeface="Times New Roman" panose="02020603050405020304" pitchFamily="18" charset="0"/>
              </a:rPr>
              <a:t>Climate</a:t>
            </a:r>
            <a:r>
              <a:rPr lang="es-ES" sz="1600" b="1" dirty="0">
                <a:latin typeface="Calibri" panose="020F0502020204030204" pitchFamily="34" charset="0"/>
                <a:ea typeface="Calibri" panose="020F0502020204030204" pitchFamily="34" charset="0"/>
                <a:cs typeface="Times New Roman" panose="02020603050405020304" pitchFamily="18" charset="0"/>
              </a:rPr>
              <a:t> </a:t>
            </a:r>
            <a:r>
              <a:rPr lang="es-ES" sz="1600" b="1" dirty="0" err="1">
                <a:latin typeface="Calibri" panose="020F0502020204030204" pitchFamily="34" charset="0"/>
                <a:ea typeface="Calibri" panose="020F0502020204030204" pitchFamily="34" charset="0"/>
                <a:cs typeface="Times New Roman" panose="02020603050405020304" pitchFamily="18" charset="0"/>
              </a:rPr>
              <a:t>Protection</a:t>
            </a:r>
            <a:r>
              <a:rPr lang="es-ES" sz="1600" b="1" dirty="0">
                <a:latin typeface="Calibri" panose="020F0502020204030204" pitchFamily="34" charset="0"/>
                <a:ea typeface="Calibri" panose="020F0502020204030204" pitchFamily="34" charset="0"/>
                <a:cs typeface="Times New Roman" panose="02020603050405020304" pitchFamily="18" charset="0"/>
              </a:rPr>
              <a:t> </a:t>
            </a:r>
          </a:p>
          <a:p>
            <a:pPr lvl="0">
              <a:lnSpc>
                <a:spcPct val="107000"/>
              </a:lnSpc>
              <a:spcAft>
                <a:spcPts val="800"/>
              </a:spcAft>
            </a:pPr>
            <a:r>
              <a:rPr lang="es-ES" sz="1400" dirty="0" smtClean="0"/>
              <a:t>El  </a:t>
            </a:r>
            <a:r>
              <a:rPr lang="es-ES" sz="1400" dirty="0"/>
              <a:t>esquema  de  certificación  Wineries  </a:t>
            </a:r>
            <a:r>
              <a:rPr lang="es-ES" sz="1400" dirty="0" err="1"/>
              <a:t>for</a:t>
            </a:r>
            <a:r>
              <a:rPr lang="es-ES" sz="1400" dirty="0"/>
              <a:t>  </a:t>
            </a:r>
            <a:r>
              <a:rPr lang="es-ES" sz="1400" dirty="0" err="1"/>
              <a:t>Climate</a:t>
            </a:r>
            <a:r>
              <a:rPr lang="es-ES" sz="1400" dirty="0"/>
              <a:t> </a:t>
            </a:r>
            <a:r>
              <a:rPr lang="es-ES" sz="1400" dirty="0" err="1"/>
              <a:t>Protection</a:t>
            </a:r>
            <a:r>
              <a:rPr lang="es-ES" sz="1400" dirty="0"/>
              <a:t>  sigue  consolidándose  con  las  primeras renovaciones  realizadas  con éxito.  En  2019  se  han actualizado   </a:t>
            </a:r>
            <a:r>
              <a:rPr lang="es-ES" sz="1400" dirty="0" err="1"/>
              <a:t>losdocumentos</a:t>
            </a:r>
            <a:r>
              <a:rPr lang="es-ES" sz="1400" dirty="0"/>
              <a:t>   de   reglamentación interna y la imagen corporativa. Se </a:t>
            </a:r>
            <a:r>
              <a:rPr lang="es-ES" sz="1400" dirty="0" err="1"/>
              <a:t>estátrabajando</a:t>
            </a:r>
            <a:r>
              <a:rPr lang="es-ES" sz="1400" dirty="0"/>
              <a:t> estrechamente  con  la  distribución  para  poner  en valor  este  sello  de  sostenibilidad.  En  esta  circular os informamos de los primeros resultados de estas acciones y las últimas novedades  sobre </a:t>
            </a:r>
            <a:r>
              <a:rPr lang="es-ES" sz="1400" dirty="0" err="1" smtClean="0"/>
              <a:t>WfCP</a:t>
            </a:r>
            <a:endParaRPr lang="es-ES" sz="1400" dirty="0"/>
          </a:p>
        </p:txBody>
      </p:sp>
      <p:sp>
        <p:nvSpPr>
          <p:cNvPr id="45" name="CuadroTexto 2"/>
          <p:cNvSpPr txBox="1"/>
          <p:nvPr/>
        </p:nvSpPr>
        <p:spPr>
          <a:xfrm>
            <a:off x="1210313" y="1568269"/>
            <a:ext cx="1354153" cy="369332"/>
          </a:xfrm>
          <a:prstGeom prst="rect">
            <a:avLst/>
          </a:prstGeom>
          <a:noFill/>
        </p:spPr>
        <p:txBody>
          <a:bodyPr wrap="none" rtlCol="0">
            <a:spAutoFit/>
          </a:bodyPr>
          <a:lstStyle/>
          <a:p>
            <a:r>
              <a:rPr lang="es-ES" b="1" dirty="0" smtClean="0"/>
              <a:t>CIRCULARES</a:t>
            </a:r>
            <a:endParaRPr lang="es-ES" b="1" dirty="0"/>
          </a:p>
        </p:txBody>
      </p:sp>
      <p:pic>
        <p:nvPicPr>
          <p:cNvPr id="46" name="Picture 51"/>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2815" y="1363638"/>
            <a:ext cx="768763" cy="736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703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magen relacionada"/>
          <p:cNvSpPr>
            <a:spLocks noChangeAspect="1" noChangeArrowheads="1"/>
          </p:cNvSpPr>
          <p:nvPr/>
        </p:nvSpPr>
        <p:spPr bwMode="auto">
          <a:xfrm>
            <a:off x="-900876" y="163941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1"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300" dirty="0" smtClean="0">
                <a:solidFill>
                  <a:schemeClr val="tx1"/>
                </a:solidFill>
                <a:latin typeface="Segoe UI Black" panose="020B0A02040204020203" pitchFamily="34" charset="0"/>
                <a:ea typeface="Segoe UI Black" panose="020B0A02040204020203" pitchFamily="34" charset="0"/>
              </a:rPr>
              <a:t>LA FEV EN LOS MEDIOS</a:t>
            </a:r>
            <a:endParaRPr lang="es-ES" sz="1200" b="1" spc="300" dirty="0">
              <a:solidFill>
                <a:schemeClr val="tx1"/>
              </a:solidFill>
              <a:latin typeface="Segoe UI Black" panose="020B0A02040204020203" pitchFamily="34" charset="0"/>
              <a:ea typeface="Segoe UI Black" panose="020B0A02040204020203" pitchFamily="34" charset="0"/>
            </a:endParaRPr>
          </a:p>
        </p:txBody>
      </p:sp>
      <p:cxnSp>
        <p:nvCxnSpPr>
          <p:cNvPr id="42" name="Conector recto 20"/>
          <p:cNvCxnSpPr/>
          <p:nvPr/>
        </p:nvCxnSpPr>
        <p:spPr>
          <a:xfrm>
            <a:off x="1688796" y="959670"/>
            <a:ext cx="2021967" cy="0"/>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43" name="Rectángulo 6"/>
          <p:cNvSpPr/>
          <p:nvPr/>
        </p:nvSpPr>
        <p:spPr>
          <a:xfrm>
            <a:off x="871508" y="186948"/>
            <a:ext cx="720390" cy="1015663"/>
          </a:xfrm>
          <a:prstGeom prst="rect">
            <a:avLst/>
          </a:prstGeom>
        </p:spPr>
        <p:txBody>
          <a:bodyPr wrap="none">
            <a:spAutoFit/>
          </a:bodyPr>
          <a:lstStyle/>
          <a:p>
            <a:r>
              <a:rPr lang="es-ES" sz="6000" b="1" spc="840" dirty="0" smtClean="0">
                <a:solidFill>
                  <a:srgbClr val="800000"/>
                </a:solidFill>
                <a:latin typeface="Segoe UI Black" panose="020B0A02040204020203" pitchFamily="34" charset="0"/>
                <a:ea typeface="Segoe UI Black" panose="020B0A02040204020203" pitchFamily="34" charset="0"/>
              </a:rPr>
              <a:t>2</a:t>
            </a:r>
            <a:endParaRPr lang="es-ES" sz="6000" dirty="0">
              <a:latin typeface="Segoe UI Black" panose="020B0A02040204020203" pitchFamily="34" charset="0"/>
              <a:ea typeface="Segoe UI Black" panose="020B0A02040204020203" pitchFamily="34" charset="0"/>
            </a:endParaRPr>
          </a:p>
        </p:txBody>
      </p:sp>
      <p:sp>
        <p:nvSpPr>
          <p:cNvPr id="44" name="Rectángulo 1"/>
          <p:cNvSpPr/>
          <p:nvPr/>
        </p:nvSpPr>
        <p:spPr>
          <a:xfrm>
            <a:off x="504603" y="1892692"/>
            <a:ext cx="8513614" cy="4378250"/>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smtClean="0">
              <a:latin typeface="Calibri" panose="020F0502020204030204" pitchFamily="34" charset="0"/>
              <a:ea typeface="Times New Roman" panose="02020603050405020304" pitchFamily="18" charset="0"/>
              <a:cs typeface="Arial" panose="020B0604020202020204" pitchFamily="34" charset="0"/>
            </a:endParaRPr>
          </a:p>
          <a:p>
            <a:pPr lvl="0">
              <a:lnSpc>
                <a:spcPct val="107000"/>
              </a:lnSpc>
              <a:spcAft>
                <a:spcPts val="800"/>
              </a:spcAft>
            </a:pPr>
            <a:endParaRPr lang="es-ES"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s-ES" dirty="0" smtClean="0">
              <a:latin typeface="Calibri" panose="020F0502020204030204" pitchFamily="34" charset="0"/>
              <a:ea typeface="Times New Roman" panose="02020603050405020304" pitchFamily="18" charset="0"/>
              <a:cs typeface="Arial" panose="020B0604020202020204" pitchFamily="34" charset="0"/>
            </a:endParaRPr>
          </a:p>
        </p:txBody>
      </p:sp>
      <p:sp>
        <p:nvSpPr>
          <p:cNvPr id="45" name="CuadroTexto 2"/>
          <p:cNvSpPr txBox="1"/>
          <p:nvPr/>
        </p:nvSpPr>
        <p:spPr>
          <a:xfrm>
            <a:off x="1210313" y="1568269"/>
            <a:ext cx="2395977" cy="369332"/>
          </a:xfrm>
          <a:prstGeom prst="rect">
            <a:avLst/>
          </a:prstGeom>
          <a:noFill/>
        </p:spPr>
        <p:txBody>
          <a:bodyPr wrap="none" rtlCol="0">
            <a:spAutoFit/>
          </a:bodyPr>
          <a:lstStyle/>
          <a:p>
            <a:r>
              <a:rPr lang="es-ES" b="1" dirty="0" smtClean="0"/>
              <a:t>LA FEV EN LOS MEDIOS</a:t>
            </a:r>
            <a:endParaRPr lang="es-ES" b="1" dirty="0"/>
          </a:p>
        </p:txBody>
      </p:sp>
      <p:pic>
        <p:nvPicPr>
          <p:cNvPr id="15" name="Picture 5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9622" y="1367285"/>
            <a:ext cx="742726" cy="82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Imagen 2"/>
          <p:cNvPicPr>
            <a:picLocks noChangeAspect="1"/>
          </p:cNvPicPr>
          <p:nvPr/>
        </p:nvPicPr>
        <p:blipFill>
          <a:blip r:embed="rId4"/>
          <a:stretch>
            <a:fillRect/>
          </a:stretch>
        </p:blipFill>
        <p:spPr>
          <a:xfrm>
            <a:off x="1624999" y="2314555"/>
            <a:ext cx="875777" cy="1265165"/>
          </a:xfrm>
          <a:prstGeom prst="rect">
            <a:avLst/>
          </a:prstGeom>
          <a:ln>
            <a:solidFill>
              <a:schemeClr val="tx1"/>
            </a:solidFill>
          </a:ln>
        </p:spPr>
      </p:pic>
      <p:sp>
        <p:nvSpPr>
          <p:cNvPr id="5" name="CuadroTexto 4"/>
          <p:cNvSpPr txBox="1"/>
          <p:nvPr/>
        </p:nvSpPr>
        <p:spPr>
          <a:xfrm>
            <a:off x="1020969" y="3621048"/>
            <a:ext cx="2034710" cy="784830"/>
          </a:xfrm>
          <a:prstGeom prst="rect">
            <a:avLst/>
          </a:prstGeom>
          <a:noFill/>
        </p:spPr>
        <p:txBody>
          <a:bodyPr wrap="square" rtlCol="0">
            <a:spAutoFit/>
          </a:bodyPr>
          <a:lstStyle/>
          <a:p>
            <a:pPr algn="ctr"/>
            <a:r>
              <a:rPr lang="es-ES" sz="900" b="1" u="sng" dirty="0" smtClean="0"/>
              <a:t>NOTA DE PRENSA FEV</a:t>
            </a:r>
          </a:p>
          <a:p>
            <a:pPr algn="ctr"/>
            <a:r>
              <a:rPr lang="es-ES" sz="900" b="1" u="sng" dirty="0" smtClean="0">
                <a:hlinkClick r:id="rId5"/>
              </a:rPr>
              <a:t>Wineries </a:t>
            </a:r>
            <a:r>
              <a:rPr lang="es-ES" sz="900" b="1" u="sng" dirty="0" err="1" smtClean="0">
                <a:hlinkClick r:id="rId5"/>
              </a:rPr>
              <a:t>for</a:t>
            </a:r>
            <a:r>
              <a:rPr lang="es-ES" sz="900" b="1" u="sng" dirty="0" smtClean="0">
                <a:hlinkClick r:id="rId5"/>
              </a:rPr>
              <a:t> </a:t>
            </a:r>
            <a:r>
              <a:rPr lang="es-ES" sz="900" b="1" u="sng" dirty="0" err="1" smtClean="0">
                <a:hlinkClick r:id="rId5"/>
              </a:rPr>
              <a:t>Climate</a:t>
            </a:r>
            <a:r>
              <a:rPr lang="es-ES" sz="900" b="1" u="sng" dirty="0" smtClean="0">
                <a:hlinkClick r:id="rId5"/>
              </a:rPr>
              <a:t> </a:t>
            </a:r>
            <a:r>
              <a:rPr lang="es-ES" sz="900" b="1" u="sng" dirty="0" err="1" smtClean="0">
                <a:hlinkClick r:id="rId5"/>
              </a:rPr>
              <a:t>Protection</a:t>
            </a:r>
            <a:r>
              <a:rPr lang="es-ES" sz="900" b="1" u="sng" dirty="0">
                <a:hlinkClick r:id="rId5"/>
              </a:rPr>
              <a:t>: las primeras empresas renuevan su certificación y se aprueba su uso en el etiquetado con un nuevo logo</a:t>
            </a:r>
            <a:endParaRPr lang="es-ES" sz="900" b="1" u="sng" dirty="0" smtClean="0"/>
          </a:p>
        </p:txBody>
      </p:sp>
      <p:sp>
        <p:nvSpPr>
          <p:cNvPr id="18" name="CuadroTexto 17"/>
          <p:cNvSpPr txBox="1"/>
          <p:nvPr/>
        </p:nvSpPr>
        <p:spPr>
          <a:xfrm>
            <a:off x="5808747" y="3595109"/>
            <a:ext cx="2679726" cy="369332"/>
          </a:xfrm>
          <a:prstGeom prst="rect">
            <a:avLst/>
          </a:prstGeom>
          <a:noFill/>
        </p:spPr>
        <p:txBody>
          <a:bodyPr wrap="square" rtlCol="0">
            <a:spAutoFit/>
          </a:bodyPr>
          <a:lstStyle/>
          <a:p>
            <a:pPr algn="ctr"/>
            <a:r>
              <a:rPr lang="es-ES" sz="900" b="1" u="sng" dirty="0" smtClean="0"/>
              <a:t>EL RINCÓN DEL SIBARITA (ESPECIAL FENAVIN)</a:t>
            </a:r>
          </a:p>
          <a:p>
            <a:pPr algn="ctr"/>
            <a:r>
              <a:rPr lang="es-ES" sz="900" b="1" dirty="0" smtClean="0">
                <a:hlinkClick r:id="rId6"/>
              </a:rPr>
              <a:t>Entrevista al Director General de la FEV</a:t>
            </a:r>
            <a:endParaRPr lang="es-ES" sz="1000" b="1" dirty="0"/>
          </a:p>
        </p:txBody>
      </p:sp>
      <p:sp>
        <p:nvSpPr>
          <p:cNvPr id="14" name="Rectángulo 13"/>
          <p:cNvSpPr/>
          <p:nvPr/>
        </p:nvSpPr>
        <p:spPr>
          <a:xfrm>
            <a:off x="5872305" y="5527419"/>
            <a:ext cx="2902378" cy="507831"/>
          </a:xfrm>
          <a:prstGeom prst="rect">
            <a:avLst/>
          </a:prstGeom>
        </p:spPr>
        <p:txBody>
          <a:bodyPr wrap="square">
            <a:spAutoFit/>
          </a:bodyPr>
          <a:lstStyle/>
          <a:p>
            <a:pPr algn="ctr"/>
            <a:r>
              <a:rPr lang="en-US" sz="900" b="1" u="sng" dirty="0" smtClean="0"/>
              <a:t>ACTUALIDAD ECONÓMICA </a:t>
            </a:r>
          </a:p>
          <a:p>
            <a:pPr algn="ctr"/>
            <a:r>
              <a:rPr lang="en-US" sz="900" b="1" dirty="0" err="1" smtClean="0"/>
              <a:t>Artículo</a:t>
            </a:r>
            <a:r>
              <a:rPr lang="en-US" sz="900" b="1" dirty="0" smtClean="0"/>
              <a:t>: </a:t>
            </a:r>
            <a:r>
              <a:rPr lang="en-US" sz="900" b="1" dirty="0" smtClean="0">
                <a:hlinkClick r:id="rId7"/>
              </a:rPr>
              <a:t>Potenciar la “</a:t>
            </a:r>
            <a:r>
              <a:rPr lang="en-US" sz="900" b="1" dirty="0" err="1" smtClean="0">
                <a:hlinkClick r:id="rId7"/>
              </a:rPr>
              <a:t>Marca</a:t>
            </a:r>
            <a:r>
              <a:rPr lang="en-US" sz="900" b="1" dirty="0" smtClean="0">
                <a:hlinkClick r:id="rId7"/>
              </a:rPr>
              <a:t> España” para </a:t>
            </a:r>
            <a:r>
              <a:rPr lang="en-US" sz="900" b="1" dirty="0" err="1" smtClean="0">
                <a:hlinkClick r:id="rId7"/>
              </a:rPr>
              <a:t>compensar</a:t>
            </a:r>
            <a:r>
              <a:rPr lang="en-US" sz="900" b="1" dirty="0" smtClean="0">
                <a:hlinkClick r:id="rId7"/>
              </a:rPr>
              <a:t> </a:t>
            </a:r>
            <a:r>
              <a:rPr lang="en-US" sz="900" b="1" dirty="0" err="1" smtClean="0">
                <a:hlinkClick r:id="rId7"/>
              </a:rPr>
              <a:t>los</a:t>
            </a:r>
            <a:r>
              <a:rPr lang="en-US" sz="900" b="1" dirty="0" smtClean="0">
                <a:hlinkClick r:id="rId7"/>
              </a:rPr>
              <a:t> </a:t>
            </a:r>
            <a:r>
              <a:rPr lang="en-US" sz="900" b="1" dirty="0" err="1" smtClean="0">
                <a:hlinkClick r:id="rId7"/>
              </a:rPr>
              <a:t>desajustes</a:t>
            </a:r>
            <a:r>
              <a:rPr lang="en-US" sz="900" b="1" dirty="0" smtClean="0">
                <a:hlinkClick r:id="rId7"/>
              </a:rPr>
              <a:t> </a:t>
            </a:r>
            <a:r>
              <a:rPr lang="en-US" sz="900" b="1" dirty="0" err="1" smtClean="0">
                <a:hlinkClick r:id="rId7"/>
              </a:rPr>
              <a:t>productivos</a:t>
            </a:r>
            <a:endParaRPr lang="en-US" sz="900" b="1" dirty="0"/>
          </a:p>
        </p:txBody>
      </p:sp>
      <p:sp>
        <p:nvSpPr>
          <p:cNvPr id="16" name="Rectángulo 15"/>
          <p:cNvSpPr/>
          <p:nvPr/>
        </p:nvSpPr>
        <p:spPr>
          <a:xfrm>
            <a:off x="3454635" y="5522942"/>
            <a:ext cx="2404989" cy="646331"/>
          </a:xfrm>
          <a:prstGeom prst="rect">
            <a:avLst/>
          </a:prstGeom>
        </p:spPr>
        <p:txBody>
          <a:bodyPr wrap="square">
            <a:spAutoFit/>
          </a:bodyPr>
          <a:lstStyle/>
          <a:p>
            <a:pPr algn="ctr"/>
            <a:r>
              <a:rPr lang="es-ES" sz="900" b="1" u="sng" dirty="0"/>
              <a:t>REVISTA </a:t>
            </a:r>
            <a:r>
              <a:rPr lang="es-ES" sz="900" b="1" u="sng" dirty="0" smtClean="0"/>
              <a:t>BEEF (ESPECIAL ENOTURISMO)</a:t>
            </a:r>
            <a:endParaRPr lang="es-ES" sz="900" b="1" u="sng" dirty="0"/>
          </a:p>
          <a:p>
            <a:pPr algn="ctr"/>
            <a:r>
              <a:rPr lang="es-ES" sz="900" b="1" dirty="0" smtClean="0">
                <a:hlinkClick r:id="rId8"/>
              </a:rPr>
              <a:t>Entrevista al presidente de la FEV: "El </a:t>
            </a:r>
            <a:r>
              <a:rPr lang="es-ES" sz="900" b="1" dirty="0" err="1" smtClean="0">
                <a:hlinkClick r:id="rId8"/>
              </a:rPr>
              <a:t>enoturismo</a:t>
            </a:r>
            <a:r>
              <a:rPr lang="es-ES" sz="900" b="1" dirty="0" smtClean="0">
                <a:hlinkClick r:id="rId8"/>
              </a:rPr>
              <a:t> es </a:t>
            </a:r>
            <a:r>
              <a:rPr lang="es-ES" sz="900" b="1" dirty="0">
                <a:hlinkClick r:id="rId8"/>
              </a:rPr>
              <a:t>un pilar </a:t>
            </a:r>
            <a:r>
              <a:rPr lang="es-ES" sz="900" b="1" dirty="0" smtClean="0">
                <a:hlinkClick r:id="rId8"/>
              </a:rPr>
              <a:t>estratégico para </a:t>
            </a:r>
            <a:r>
              <a:rPr lang="es-ES" sz="900" b="1" dirty="0">
                <a:hlinkClick r:id="rId8"/>
              </a:rPr>
              <a:t>el </a:t>
            </a:r>
            <a:r>
              <a:rPr lang="es-ES" sz="900" b="1" dirty="0" smtClean="0">
                <a:hlinkClick r:id="rId8"/>
              </a:rPr>
              <a:t>desarrollo del </a:t>
            </a:r>
            <a:r>
              <a:rPr lang="es-ES" sz="900" b="1" dirty="0">
                <a:hlinkClick r:id="rId8"/>
              </a:rPr>
              <a:t>sector"</a:t>
            </a:r>
            <a:endParaRPr lang="es-ES" sz="900" b="1" dirty="0"/>
          </a:p>
        </p:txBody>
      </p:sp>
      <p:sp>
        <p:nvSpPr>
          <p:cNvPr id="19" name="Rectángulo 18"/>
          <p:cNvSpPr/>
          <p:nvPr/>
        </p:nvSpPr>
        <p:spPr>
          <a:xfrm>
            <a:off x="1210313" y="5542498"/>
            <a:ext cx="1732297" cy="507831"/>
          </a:xfrm>
          <a:prstGeom prst="rect">
            <a:avLst/>
          </a:prstGeom>
        </p:spPr>
        <p:txBody>
          <a:bodyPr wrap="square">
            <a:spAutoFit/>
          </a:bodyPr>
          <a:lstStyle/>
          <a:p>
            <a:pPr algn="ctr"/>
            <a:r>
              <a:rPr lang="es-ES" sz="900" b="1" u="sng" dirty="0" smtClean="0"/>
              <a:t>VINETUR</a:t>
            </a:r>
          </a:p>
          <a:p>
            <a:pPr algn="ctr"/>
            <a:r>
              <a:rPr lang="es-ES" sz="900" b="1" dirty="0" smtClean="0">
                <a:hlinkClick r:id="rId9"/>
              </a:rPr>
              <a:t>La Federación Española del Vino presenta su Memoria 2018</a:t>
            </a:r>
            <a:endParaRPr lang="es-ES" sz="900" b="1" dirty="0"/>
          </a:p>
        </p:txBody>
      </p:sp>
      <p:pic>
        <p:nvPicPr>
          <p:cNvPr id="12" name="Imagen 11"/>
          <p:cNvPicPr>
            <a:picLocks noChangeAspect="1"/>
          </p:cNvPicPr>
          <p:nvPr/>
        </p:nvPicPr>
        <p:blipFill>
          <a:blip r:embed="rId10"/>
          <a:stretch>
            <a:fillRect/>
          </a:stretch>
        </p:blipFill>
        <p:spPr>
          <a:xfrm>
            <a:off x="6145282" y="2137669"/>
            <a:ext cx="1968127" cy="1378019"/>
          </a:xfrm>
          <a:prstGeom prst="rect">
            <a:avLst/>
          </a:prstGeom>
        </p:spPr>
      </p:pic>
      <p:pic>
        <p:nvPicPr>
          <p:cNvPr id="20" name="Imagen 19"/>
          <p:cNvPicPr>
            <a:picLocks noChangeAspect="1"/>
          </p:cNvPicPr>
          <p:nvPr/>
        </p:nvPicPr>
        <p:blipFill>
          <a:blip r:embed="rId11"/>
          <a:stretch>
            <a:fillRect/>
          </a:stretch>
        </p:blipFill>
        <p:spPr>
          <a:xfrm>
            <a:off x="3636600" y="2137669"/>
            <a:ext cx="2021291" cy="1385644"/>
          </a:xfrm>
          <a:prstGeom prst="rect">
            <a:avLst/>
          </a:prstGeom>
        </p:spPr>
      </p:pic>
      <p:sp>
        <p:nvSpPr>
          <p:cNvPr id="32" name="CuadroTexto 31"/>
          <p:cNvSpPr txBox="1"/>
          <p:nvPr/>
        </p:nvSpPr>
        <p:spPr>
          <a:xfrm>
            <a:off x="3342170" y="3517555"/>
            <a:ext cx="2679726" cy="507831"/>
          </a:xfrm>
          <a:prstGeom prst="rect">
            <a:avLst/>
          </a:prstGeom>
          <a:noFill/>
        </p:spPr>
        <p:txBody>
          <a:bodyPr wrap="square" rtlCol="0">
            <a:spAutoFit/>
          </a:bodyPr>
          <a:lstStyle/>
          <a:p>
            <a:pPr algn="ctr"/>
            <a:r>
              <a:rPr lang="es-ES" sz="900" b="1" u="sng" dirty="0" smtClean="0"/>
              <a:t>ALIMARKET</a:t>
            </a:r>
          </a:p>
          <a:p>
            <a:pPr algn="ctr"/>
            <a:r>
              <a:rPr lang="es-ES" sz="900" b="1" dirty="0">
                <a:hlinkClick r:id="rId12"/>
              </a:rPr>
              <a:t>Las bodegas certificadas </a:t>
            </a:r>
            <a:r>
              <a:rPr lang="es-ES" sz="900" b="1" dirty="0" err="1">
                <a:hlinkClick r:id="rId12"/>
              </a:rPr>
              <a:t>WfCP</a:t>
            </a:r>
            <a:r>
              <a:rPr lang="es-ES" sz="900" b="1" dirty="0">
                <a:hlinkClick r:id="rId12"/>
              </a:rPr>
              <a:t> ya pueden incluir el logo en sus etiquetas</a:t>
            </a:r>
            <a:endParaRPr lang="es-ES" sz="900" b="1" dirty="0"/>
          </a:p>
        </p:txBody>
      </p:sp>
      <p:pic>
        <p:nvPicPr>
          <p:cNvPr id="21" name="Imagen 20"/>
          <p:cNvPicPr>
            <a:picLocks noChangeAspect="1"/>
          </p:cNvPicPr>
          <p:nvPr/>
        </p:nvPicPr>
        <p:blipFill>
          <a:blip r:embed="rId13"/>
          <a:stretch>
            <a:fillRect/>
          </a:stretch>
        </p:blipFill>
        <p:spPr>
          <a:xfrm>
            <a:off x="3595586" y="4137036"/>
            <a:ext cx="2187126" cy="1405462"/>
          </a:xfrm>
          <a:prstGeom prst="rect">
            <a:avLst/>
          </a:prstGeom>
        </p:spPr>
      </p:pic>
      <p:grpSp>
        <p:nvGrpSpPr>
          <p:cNvPr id="25" name="Grupo 24"/>
          <p:cNvGrpSpPr/>
          <p:nvPr/>
        </p:nvGrpSpPr>
        <p:grpSpPr>
          <a:xfrm>
            <a:off x="6049034" y="4096618"/>
            <a:ext cx="2296228" cy="1445880"/>
            <a:chOff x="4761410" y="4217921"/>
            <a:chExt cx="2296228" cy="1445880"/>
          </a:xfrm>
        </p:grpSpPr>
        <p:pic>
          <p:nvPicPr>
            <p:cNvPr id="22" name="Imagen 21"/>
            <p:cNvPicPr>
              <a:picLocks noChangeAspect="1"/>
            </p:cNvPicPr>
            <p:nvPr/>
          </p:nvPicPr>
          <p:blipFill>
            <a:blip r:embed="rId14"/>
            <a:stretch>
              <a:fillRect/>
            </a:stretch>
          </p:blipFill>
          <p:spPr>
            <a:xfrm>
              <a:off x="4761410" y="4229840"/>
              <a:ext cx="1172290" cy="1433961"/>
            </a:xfrm>
            <a:prstGeom prst="rect">
              <a:avLst/>
            </a:prstGeom>
          </p:spPr>
        </p:pic>
        <p:pic>
          <p:nvPicPr>
            <p:cNvPr id="23" name="Imagen 22"/>
            <p:cNvPicPr>
              <a:picLocks noChangeAspect="1"/>
            </p:cNvPicPr>
            <p:nvPr/>
          </p:nvPicPr>
          <p:blipFill>
            <a:blip r:embed="rId15"/>
            <a:stretch>
              <a:fillRect/>
            </a:stretch>
          </p:blipFill>
          <p:spPr>
            <a:xfrm>
              <a:off x="5905747" y="4217921"/>
              <a:ext cx="1151891" cy="1445880"/>
            </a:xfrm>
            <a:prstGeom prst="rect">
              <a:avLst/>
            </a:prstGeom>
          </p:spPr>
        </p:pic>
      </p:grpSp>
      <p:pic>
        <p:nvPicPr>
          <p:cNvPr id="30" name="Imagen 29" descr="virgullilla_fev.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28" name="AutoShape 2" descr="Resultado de imagen de vinetu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0" name="Picture 6" descr="http://www.bodegasyvinos.info/wp-content/uploads/2017/07/Vinetur-300x151.jp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285986" y="4711147"/>
            <a:ext cx="1528218" cy="769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0870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pic>
        <p:nvPicPr>
          <p:cNvPr id="30" name="Imagen 29" descr="virgullilla_f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magen relacionad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840" dirty="0" smtClean="0">
                <a:solidFill>
                  <a:schemeClr val="tx1"/>
                </a:solidFill>
                <a:latin typeface="Segoe UI Black" panose="020B0A02040204020203" pitchFamily="34" charset="0"/>
                <a:ea typeface="Segoe UI Black" panose="020B0A02040204020203" pitchFamily="34" charset="0"/>
              </a:rPr>
              <a:t>FICHAS PAÍS</a:t>
            </a:r>
            <a:endParaRPr lang="es-ES" sz="1200" b="1" spc="840" dirty="0">
              <a:solidFill>
                <a:schemeClr val="tx1"/>
              </a:solidFill>
              <a:latin typeface="Segoe UI Black" panose="020B0A02040204020203" pitchFamily="34" charset="0"/>
              <a:ea typeface="Segoe UI Black" panose="020B0A02040204020203" pitchFamily="34" charset="0"/>
            </a:endParaRPr>
          </a:p>
        </p:txBody>
      </p:sp>
      <p:cxnSp>
        <p:nvCxnSpPr>
          <p:cNvPr id="11" name="Conector recto 20"/>
          <p:cNvCxnSpPr/>
          <p:nvPr/>
        </p:nvCxnSpPr>
        <p:spPr>
          <a:xfrm flipV="1">
            <a:off x="1688796" y="959668"/>
            <a:ext cx="2776906" cy="1"/>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12" name="Rectángulo 6"/>
          <p:cNvSpPr/>
          <p:nvPr/>
        </p:nvSpPr>
        <p:spPr>
          <a:xfrm>
            <a:off x="871508" y="186948"/>
            <a:ext cx="720390" cy="1015663"/>
          </a:xfrm>
          <a:prstGeom prst="rect">
            <a:avLst/>
          </a:prstGeom>
        </p:spPr>
        <p:txBody>
          <a:bodyPr wrap="none">
            <a:spAutoFit/>
          </a:bodyPr>
          <a:lstStyle/>
          <a:p>
            <a:r>
              <a:rPr lang="es-ES" sz="6000" b="1" spc="840" dirty="0">
                <a:solidFill>
                  <a:srgbClr val="800000"/>
                </a:solidFill>
                <a:latin typeface="Segoe UI Black" panose="020B0A02040204020203" pitchFamily="34" charset="0"/>
                <a:ea typeface="Segoe UI Black" panose="020B0A02040204020203" pitchFamily="34" charset="0"/>
              </a:rPr>
              <a:t>3</a:t>
            </a:r>
            <a:endParaRPr lang="es-ES" sz="6000" dirty="0">
              <a:latin typeface="Segoe UI Black" panose="020B0A02040204020203" pitchFamily="34" charset="0"/>
              <a:ea typeface="Segoe UI Black" panose="020B0A02040204020203" pitchFamily="34" charset="0"/>
            </a:endParaRPr>
          </a:p>
        </p:txBody>
      </p:sp>
      <p:sp>
        <p:nvSpPr>
          <p:cNvPr id="14" name="Rectángulo 1"/>
          <p:cNvSpPr/>
          <p:nvPr/>
        </p:nvSpPr>
        <p:spPr>
          <a:xfrm>
            <a:off x="540005" y="1894169"/>
            <a:ext cx="7997952" cy="3759106"/>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z="1600" dirty="0" smtClean="0">
              <a:latin typeface="Calibri" panose="020F0502020204030204" pitchFamily="34" charset="0"/>
              <a:ea typeface="Times New Roman" panose="02020603050405020304" pitchFamily="18" charset="0"/>
              <a:cs typeface="Arial" panose="020B0604020202020204" pitchFamily="34" charset="0"/>
            </a:endParaRPr>
          </a:p>
          <a:p>
            <a:pPr marL="342900" indent="-342900" algn="just">
              <a:lnSpc>
                <a:spcPct val="107000"/>
              </a:lnSpc>
              <a:spcAft>
                <a:spcPts val="800"/>
              </a:spcAft>
              <a:buFont typeface="Symbol" panose="05050102010706020507" pitchFamily="18" charset="2"/>
              <a:buChar char=""/>
            </a:pPr>
            <a:r>
              <a:rPr lang="es-ES" sz="1600" b="1" u="sng" dirty="0" smtClean="0">
                <a:hlinkClick r:id="rId4"/>
              </a:rPr>
              <a:t>ALEMANIA</a:t>
            </a:r>
            <a:r>
              <a:rPr lang="es-ES" sz="1600" b="1" dirty="0" smtClean="0"/>
              <a:t>: </a:t>
            </a:r>
            <a:r>
              <a:rPr lang="es-ES" sz="1400" dirty="0"/>
              <a:t>Actualización de la ficha-país de Alemania. Se ha actualizado el apartado de etiquetado con información del Reglamento Delegado 2019/33 y el Reglamento de Ejecución 2019/34. Igualmente se han actualizado las fichas-país de los demás países de la Unión Europea</a:t>
            </a:r>
            <a:r>
              <a:rPr lang="es-ES" sz="1400" dirty="0" smtClean="0"/>
              <a:t>.</a:t>
            </a:r>
          </a:p>
          <a:p>
            <a:pPr marL="342900" indent="-342900" algn="just">
              <a:lnSpc>
                <a:spcPct val="107000"/>
              </a:lnSpc>
              <a:spcAft>
                <a:spcPts val="800"/>
              </a:spcAft>
              <a:buFont typeface="Symbol" panose="05050102010706020507" pitchFamily="18" charset="2"/>
              <a:buChar char=""/>
            </a:pPr>
            <a:r>
              <a:rPr lang="es-ES" sz="1600" b="1" u="sng" dirty="0" smtClean="0">
                <a:hlinkClick r:id="rId5"/>
              </a:rPr>
              <a:t>ARGENTINA</a:t>
            </a:r>
            <a:r>
              <a:rPr lang="es-ES" sz="1600" b="1" dirty="0" smtClean="0"/>
              <a:t>: </a:t>
            </a:r>
            <a:r>
              <a:rPr lang="es-ES" sz="1400" dirty="0"/>
              <a:t>Actualización de la ficha-país de Argentina. Se ha actualizado el apartado de Tratamientos y Prácticas Enológicas con información una resolución aprobada el 4 de enero que establece un límite del 2,8% para el contenido de agua exógena en el vino. Dado que la legislación de la UE no especifica ningún porcentaje para la adición de agua, la UE asume que no se vería afectada por los nuevos requisitos</a:t>
            </a:r>
            <a:r>
              <a:rPr lang="es-ES" sz="1400" dirty="0" smtClean="0"/>
              <a:t>.</a:t>
            </a:r>
          </a:p>
          <a:p>
            <a:pPr marL="342900" indent="-342900" algn="just">
              <a:lnSpc>
                <a:spcPct val="107000"/>
              </a:lnSpc>
              <a:spcAft>
                <a:spcPts val="800"/>
              </a:spcAft>
              <a:buFont typeface="Symbol" panose="05050102010706020507" pitchFamily="18" charset="2"/>
              <a:buChar char=""/>
            </a:pPr>
            <a:r>
              <a:rPr lang="es-ES" sz="1600" b="1" u="sng" dirty="0" smtClean="0">
                <a:hlinkClick r:id="rId6"/>
              </a:rPr>
              <a:t>URUGUAY</a:t>
            </a:r>
            <a:r>
              <a:rPr lang="es-ES" sz="1600" b="1" dirty="0" smtClean="0"/>
              <a:t>: </a:t>
            </a:r>
            <a:r>
              <a:rPr lang="es-ES" sz="1400" dirty="0"/>
              <a:t>Actualización de la ficha-país de Uruguay. Se ha actualizado el apartado de Tratamientos y Prácticas Enológicas con información sobre la Resolución adoptada en el directorio de INAVI con fecha 14 de febrero de 2019 (Acta Nro. 005/2019), por la que a partir del 1 de junio los vinos importados deben certificar que el envío no contienen ningún porcentaje de agua exógena (siempre que procedan de países donde esta práctica esté permitida).</a:t>
            </a:r>
            <a:endParaRPr lang="es-ES" sz="1200" dirty="0"/>
          </a:p>
        </p:txBody>
      </p:sp>
      <p:sp>
        <p:nvSpPr>
          <p:cNvPr id="15" name="CuadroTexto 2"/>
          <p:cNvSpPr txBox="1"/>
          <p:nvPr/>
        </p:nvSpPr>
        <p:spPr>
          <a:xfrm>
            <a:off x="1210313" y="1568269"/>
            <a:ext cx="1337610" cy="369332"/>
          </a:xfrm>
          <a:prstGeom prst="rect">
            <a:avLst/>
          </a:prstGeom>
          <a:noFill/>
        </p:spPr>
        <p:txBody>
          <a:bodyPr wrap="none" rtlCol="0">
            <a:spAutoFit/>
          </a:bodyPr>
          <a:lstStyle/>
          <a:p>
            <a:r>
              <a:rPr lang="es-ES" b="1" dirty="0" smtClean="0"/>
              <a:t>FICHAS PAÍS</a:t>
            </a:r>
            <a:endParaRPr lang="es-ES" b="1" dirty="0"/>
          </a:p>
        </p:txBody>
      </p:sp>
      <p:pic>
        <p:nvPicPr>
          <p:cNvPr id="17" name="Picture 53"/>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9095" y="1455759"/>
            <a:ext cx="612608" cy="610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55069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ángulo 1"/>
          <p:cNvSpPr/>
          <p:nvPr/>
        </p:nvSpPr>
        <p:spPr>
          <a:xfrm>
            <a:off x="540005" y="1894169"/>
            <a:ext cx="4180245" cy="3551357"/>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z="1600" dirty="0" smtClean="0">
              <a:latin typeface="Calibri" panose="020F0502020204030204" pitchFamily="34" charset="0"/>
              <a:ea typeface="Times New Roman" panose="02020603050405020304" pitchFamily="18" charset="0"/>
              <a:cs typeface="Arial" panose="020B0604020202020204" pitchFamily="34" charset="0"/>
            </a:endParaRPr>
          </a:p>
          <a:p>
            <a:pPr marL="342900" indent="-342900">
              <a:lnSpc>
                <a:spcPct val="107000"/>
              </a:lnSpc>
              <a:spcAft>
                <a:spcPts val="800"/>
              </a:spcAft>
              <a:buFont typeface="Symbol" panose="05050102010706020507" pitchFamily="18" charset="2"/>
              <a:buChar char=""/>
            </a:pPr>
            <a:r>
              <a:rPr lang="es-ES" sz="1400" b="1" u="sng" dirty="0">
                <a:hlinkClick r:id="rId2"/>
              </a:rPr>
              <a:t>Accisas vigentes </a:t>
            </a:r>
            <a:r>
              <a:rPr lang="es-ES" sz="1400" b="1" u="sng" dirty="0" smtClean="0">
                <a:hlinkClick r:id="rId2"/>
              </a:rPr>
              <a:t>UE-28</a:t>
            </a:r>
            <a:endParaRPr lang="es-ES" sz="1400" b="1" u="sng" dirty="0" smtClean="0">
              <a:hlinkClick r:id="rId3"/>
            </a:endParaRPr>
          </a:p>
          <a:p>
            <a:pPr marL="342900" indent="-342900">
              <a:lnSpc>
                <a:spcPct val="107000"/>
              </a:lnSpc>
              <a:spcAft>
                <a:spcPts val="800"/>
              </a:spcAft>
              <a:buFont typeface="Symbol" panose="05050102010706020507" pitchFamily="18" charset="2"/>
              <a:buChar char=""/>
            </a:pPr>
            <a:r>
              <a:rPr lang="es-ES" sz="1400" b="1" u="sng" dirty="0">
                <a:hlinkClick r:id="rId4"/>
              </a:rPr>
              <a:t>Aplicación de la medida de reestructuración y reconversión de viñedo - Ejercicio </a:t>
            </a:r>
            <a:r>
              <a:rPr lang="es-ES" sz="1400" b="1" u="sng" dirty="0" smtClean="0">
                <a:hlinkClick r:id="rId4"/>
              </a:rPr>
              <a:t>2018</a:t>
            </a:r>
            <a:endParaRPr lang="es-ES" sz="1400" b="1" u="sng" dirty="0" smtClean="0">
              <a:hlinkClick r:id="rId3"/>
            </a:endParaRPr>
          </a:p>
          <a:p>
            <a:pPr marL="342900" indent="-342900">
              <a:lnSpc>
                <a:spcPct val="107000"/>
              </a:lnSpc>
              <a:spcAft>
                <a:spcPts val="800"/>
              </a:spcAft>
              <a:buFont typeface="Symbol" panose="05050102010706020507" pitchFamily="18" charset="2"/>
              <a:buChar char=""/>
            </a:pPr>
            <a:r>
              <a:rPr lang="es-ES" sz="1400" b="1" u="sng" dirty="0" smtClean="0">
                <a:hlinkClick r:id="rId3"/>
              </a:rPr>
              <a:t>Boletín económico FIAB</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5"/>
              </a:rPr>
              <a:t>Consumo de vino en hogares </a:t>
            </a:r>
            <a:r>
              <a:rPr lang="es-ES" sz="1400" b="1" u="sng" dirty="0" smtClean="0">
                <a:hlinkClick r:id="rId5"/>
              </a:rPr>
              <a:t>españoles</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6"/>
              </a:rPr>
              <a:t>El mercado de alimentos gourmet en </a:t>
            </a:r>
            <a:r>
              <a:rPr lang="es-ES" sz="1400" b="1" u="sng" dirty="0" smtClean="0">
                <a:hlinkClick r:id="rId6"/>
              </a:rPr>
              <a:t>Bélgica</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7"/>
              </a:rPr>
              <a:t>El mercado del e-</a:t>
            </a:r>
            <a:r>
              <a:rPr lang="es-ES" sz="1400" b="1" u="sng" dirty="0" err="1">
                <a:hlinkClick r:id="rId7"/>
              </a:rPr>
              <a:t>commerce</a:t>
            </a:r>
            <a:r>
              <a:rPr lang="es-ES" sz="1400" b="1" u="sng" dirty="0">
                <a:hlinkClick r:id="rId7"/>
              </a:rPr>
              <a:t> en </a:t>
            </a:r>
            <a:r>
              <a:rPr lang="es-ES" sz="1400" b="1" u="sng" dirty="0" smtClean="0">
                <a:hlinkClick r:id="rId7"/>
              </a:rPr>
              <a:t>Alemania</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8"/>
              </a:rPr>
              <a:t>El mercado del sector HORECA en </a:t>
            </a:r>
            <a:r>
              <a:rPr lang="es-ES" sz="1400" b="1" u="sng" dirty="0" err="1" smtClean="0">
                <a:hlinkClick r:id="rId8"/>
              </a:rPr>
              <a:t>Dinamaraca</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9" action="ppaction://hlinkfile"/>
              </a:rPr>
              <a:t>El mercado del vino en </a:t>
            </a:r>
            <a:r>
              <a:rPr lang="es-ES" sz="1400" b="1" u="sng" dirty="0" smtClean="0">
                <a:hlinkClick r:id="rId9" action="ppaction://hlinkfile"/>
              </a:rPr>
              <a:t>Australia</a:t>
            </a:r>
            <a:endParaRPr lang="es-ES" sz="1400" b="1" u="sng" dirty="0"/>
          </a:p>
          <a:p>
            <a:pPr marL="342900" indent="-342900">
              <a:lnSpc>
                <a:spcPct val="107000"/>
              </a:lnSpc>
              <a:spcAft>
                <a:spcPts val="800"/>
              </a:spcAft>
              <a:buFont typeface="Symbol" panose="05050102010706020507" pitchFamily="18" charset="2"/>
              <a:buChar char=""/>
            </a:pPr>
            <a:endParaRPr lang="es-ES" sz="1200" b="1" u="sng" dirty="0" smtClean="0"/>
          </a:p>
        </p:txBody>
      </p:sp>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pic>
        <p:nvPicPr>
          <p:cNvPr id="30" name="Imagen 29" descr="virgullilla_fev.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magen relacionad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840" dirty="0" smtClean="0">
                <a:solidFill>
                  <a:schemeClr val="tx1"/>
                </a:solidFill>
                <a:latin typeface="Segoe UI Black" panose="020B0A02040204020203" pitchFamily="34" charset="0"/>
                <a:ea typeface="Segoe UI Black" panose="020B0A02040204020203" pitchFamily="34" charset="0"/>
              </a:rPr>
              <a:t>ESTUDIOS E INFORMES</a:t>
            </a:r>
            <a:endParaRPr lang="es-ES" sz="1200" b="1" spc="840" dirty="0">
              <a:solidFill>
                <a:schemeClr val="tx1"/>
              </a:solidFill>
              <a:latin typeface="Segoe UI Black" panose="020B0A02040204020203" pitchFamily="34" charset="0"/>
              <a:ea typeface="Segoe UI Black" panose="020B0A02040204020203" pitchFamily="34" charset="0"/>
            </a:endParaRPr>
          </a:p>
        </p:txBody>
      </p:sp>
      <p:cxnSp>
        <p:nvCxnSpPr>
          <p:cNvPr id="11" name="Conector recto 20"/>
          <p:cNvCxnSpPr/>
          <p:nvPr/>
        </p:nvCxnSpPr>
        <p:spPr>
          <a:xfrm flipV="1">
            <a:off x="1688796" y="959669"/>
            <a:ext cx="4945920" cy="1"/>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12" name="Rectángulo 6"/>
          <p:cNvSpPr/>
          <p:nvPr/>
        </p:nvSpPr>
        <p:spPr>
          <a:xfrm>
            <a:off x="871508" y="186948"/>
            <a:ext cx="720390" cy="1015663"/>
          </a:xfrm>
          <a:prstGeom prst="rect">
            <a:avLst/>
          </a:prstGeom>
        </p:spPr>
        <p:txBody>
          <a:bodyPr wrap="none">
            <a:spAutoFit/>
          </a:bodyPr>
          <a:lstStyle/>
          <a:p>
            <a:r>
              <a:rPr lang="es-ES" sz="6000" b="1" spc="840" dirty="0">
                <a:solidFill>
                  <a:srgbClr val="800000"/>
                </a:solidFill>
                <a:latin typeface="Segoe UI Black" panose="020B0A02040204020203" pitchFamily="34" charset="0"/>
                <a:ea typeface="Segoe UI Black" panose="020B0A02040204020203" pitchFamily="34" charset="0"/>
              </a:rPr>
              <a:t>4</a:t>
            </a:r>
          </a:p>
        </p:txBody>
      </p:sp>
      <p:sp>
        <p:nvSpPr>
          <p:cNvPr id="15" name="CuadroTexto 2"/>
          <p:cNvSpPr txBox="1"/>
          <p:nvPr/>
        </p:nvSpPr>
        <p:spPr>
          <a:xfrm>
            <a:off x="1210313" y="1568269"/>
            <a:ext cx="2378793" cy="369332"/>
          </a:xfrm>
          <a:prstGeom prst="rect">
            <a:avLst/>
          </a:prstGeom>
          <a:noFill/>
        </p:spPr>
        <p:txBody>
          <a:bodyPr wrap="none" rtlCol="0">
            <a:spAutoFit/>
          </a:bodyPr>
          <a:lstStyle/>
          <a:p>
            <a:r>
              <a:rPr lang="es-ES" b="1" dirty="0" smtClean="0"/>
              <a:t>ESTUDIOS E INFORMES</a:t>
            </a:r>
            <a:endParaRPr lang="es-ES" b="1" dirty="0"/>
          </a:p>
        </p:txBody>
      </p:sp>
      <p:pic>
        <p:nvPicPr>
          <p:cNvPr id="16" name="Picture 54"/>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6761" y="1504471"/>
            <a:ext cx="546083" cy="566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ángulo 1"/>
          <p:cNvSpPr/>
          <p:nvPr/>
        </p:nvSpPr>
        <p:spPr>
          <a:xfrm>
            <a:off x="4578605" y="1883283"/>
            <a:ext cx="4180245" cy="3543727"/>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z="1600" dirty="0" smtClean="0">
              <a:latin typeface="Calibri" panose="020F0502020204030204" pitchFamily="34" charset="0"/>
              <a:ea typeface="Times New Roman" panose="02020603050405020304" pitchFamily="18" charset="0"/>
              <a:cs typeface="Arial" panose="020B0604020202020204" pitchFamily="34" charset="0"/>
            </a:endParaRPr>
          </a:p>
          <a:p>
            <a:pPr marL="342900" indent="-342900">
              <a:lnSpc>
                <a:spcPct val="107000"/>
              </a:lnSpc>
              <a:spcAft>
                <a:spcPts val="800"/>
              </a:spcAft>
              <a:buFont typeface="Symbol" panose="05050102010706020507" pitchFamily="18" charset="2"/>
              <a:buChar char=""/>
            </a:pPr>
            <a:r>
              <a:rPr lang="es-ES" sz="1400" b="1" u="sng" dirty="0">
                <a:hlinkClick r:id="rId13"/>
              </a:rPr>
              <a:t>El mercado para la alimentación gourmet en Alemania </a:t>
            </a:r>
            <a:endParaRPr lang="es-ES" sz="1400" b="1" u="sng" dirty="0"/>
          </a:p>
          <a:p>
            <a:pPr marL="342900" indent="-342900">
              <a:lnSpc>
                <a:spcPct val="107000"/>
              </a:lnSpc>
              <a:spcAft>
                <a:spcPts val="800"/>
              </a:spcAft>
              <a:buFont typeface="Symbol" panose="05050102010706020507" pitchFamily="18" charset="2"/>
              <a:buChar char=""/>
            </a:pPr>
            <a:r>
              <a:rPr lang="es-ES" sz="1400" b="1" u="sng" dirty="0">
                <a:hlinkClick r:id="rId14"/>
              </a:rPr>
              <a:t>Ficha del sector del vino en la República </a:t>
            </a:r>
            <a:r>
              <a:rPr lang="es-ES" sz="1400" b="1" u="sng" dirty="0" smtClean="0">
                <a:hlinkClick r:id="rId14"/>
              </a:rPr>
              <a:t>Checa</a:t>
            </a:r>
            <a:endParaRPr lang="es-ES" sz="1400" b="1" u="sng" dirty="0" smtClean="0"/>
          </a:p>
          <a:p>
            <a:pPr marL="342900" indent="-342900">
              <a:lnSpc>
                <a:spcPct val="107000"/>
              </a:lnSpc>
              <a:spcAft>
                <a:spcPts val="800"/>
              </a:spcAft>
              <a:buFont typeface="Symbol" panose="05050102010706020507" pitchFamily="18" charset="2"/>
              <a:buChar char=""/>
            </a:pPr>
            <a:r>
              <a:rPr lang="es-ES" sz="1400" b="1" u="sng" dirty="0">
                <a:hlinkClick r:id="rId15"/>
              </a:rPr>
              <a:t>Ghana </a:t>
            </a:r>
            <a:r>
              <a:rPr lang="es-ES" sz="1400" b="1" u="sng" dirty="0" err="1">
                <a:hlinkClick r:id="rId15"/>
              </a:rPr>
              <a:t>Wine</a:t>
            </a:r>
            <a:r>
              <a:rPr lang="es-ES" sz="1400" b="1" u="sng" dirty="0">
                <a:hlinkClick r:id="rId15"/>
              </a:rPr>
              <a:t> </a:t>
            </a:r>
            <a:r>
              <a:rPr lang="es-ES" sz="1400" b="1" u="sng" dirty="0" err="1">
                <a:hlinkClick r:id="rId15"/>
              </a:rPr>
              <a:t>Market</a:t>
            </a:r>
            <a:r>
              <a:rPr lang="es-ES" sz="1400" b="1" u="sng" dirty="0">
                <a:hlinkClick r:id="rId15"/>
              </a:rPr>
              <a:t> </a:t>
            </a:r>
            <a:r>
              <a:rPr lang="es-ES" sz="1400" b="1" u="sng" dirty="0" err="1">
                <a:hlinkClick r:id="rId15"/>
              </a:rPr>
              <a:t>Overview</a:t>
            </a:r>
            <a:endParaRPr lang="es-ES" sz="1400" b="1" u="sng" dirty="0">
              <a:hlinkClick r:id="rId16"/>
            </a:endParaRPr>
          </a:p>
          <a:p>
            <a:pPr marL="342900" indent="-342900">
              <a:lnSpc>
                <a:spcPct val="107000"/>
              </a:lnSpc>
              <a:spcAft>
                <a:spcPts val="800"/>
              </a:spcAft>
              <a:buFont typeface="Symbol" panose="05050102010706020507" pitchFamily="18" charset="2"/>
              <a:buChar char=""/>
            </a:pPr>
            <a:r>
              <a:rPr lang="es-ES" sz="1400" b="1" u="sng" dirty="0">
                <a:hlinkClick r:id="rId16"/>
              </a:rPr>
              <a:t>IRI - Barómetro del mercado de gran consumo (marzo 2019)</a:t>
            </a:r>
            <a:endParaRPr lang="es-ES" sz="1400" b="1" u="sng" dirty="0">
              <a:hlinkClick r:id="rId17"/>
            </a:endParaRPr>
          </a:p>
          <a:p>
            <a:pPr marL="342900" indent="-342900">
              <a:lnSpc>
                <a:spcPct val="107000"/>
              </a:lnSpc>
              <a:spcAft>
                <a:spcPts val="800"/>
              </a:spcAft>
              <a:buFont typeface="Symbol" panose="05050102010706020507" pitchFamily="18" charset="2"/>
              <a:buChar char=""/>
            </a:pPr>
            <a:r>
              <a:rPr lang="es-ES" sz="1400" b="1" u="sng" dirty="0">
                <a:hlinkClick r:id="rId17"/>
              </a:rPr>
              <a:t>Perfil de la empresa exportadora de vino (2018)</a:t>
            </a:r>
            <a:endParaRPr lang="es-ES" sz="1400" b="1" u="sng" dirty="0"/>
          </a:p>
          <a:p>
            <a:pPr marL="342900" indent="-342900">
              <a:lnSpc>
                <a:spcPct val="107000"/>
              </a:lnSpc>
              <a:spcAft>
                <a:spcPts val="800"/>
              </a:spcAft>
              <a:buFont typeface="Symbol" panose="05050102010706020507" pitchFamily="18" charset="2"/>
              <a:buChar char=""/>
            </a:pPr>
            <a:r>
              <a:rPr lang="es-ES" sz="1400" b="1" u="sng" dirty="0">
                <a:hlinkClick r:id="rId18"/>
              </a:rPr>
              <a:t>Tabla recapitulativa de tipos vigentes de Impuestos Especiales e IVA en la UE</a:t>
            </a:r>
            <a:endParaRPr lang="es-ES" sz="1400" b="1" u="sng" dirty="0"/>
          </a:p>
          <a:p>
            <a:pPr marL="342900" indent="-342900">
              <a:lnSpc>
                <a:spcPct val="107000"/>
              </a:lnSpc>
              <a:spcAft>
                <a:spcPts val="800"/>
              </a:spcAft>
              <a:buFont typeface="Symbol" panose="05050102010706020507" pitchFamily="18" charset="2"/>
              <a:buChar char=""/>
            </a:pPr>
            <a:endParaRPr lang="es-ES" sz="2400" b="1" u="sng" dirty="0"/>
          </a:p>
        </p:txBody>
      </p:sp>
    </p:spTree>
    <p:extLst>
      <p:ext uri="{BB962C8B-B14F-4D97-AF65-F5344CB8AC3E}">
        <p14:creationId xmlns:p14="http://schemas.microsoft.com/office/powerpoint/2010/main" val="7074807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pic>
        <p:nvPicPr>
          <p:cNvPr id="30" name="Imagen 29" descr="virgullilla_f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magen relacionad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840" dirty="0" smtClean="0">
                <a:solidFill>
                  <a:schemeClr val="tx1"/>
                </a:solidFill>
                <a:latin typeface="Segoe UI Black" panose="020B0A02040204020203" pitchFamily="34" charset="0"/>
                <a:ea typeface="Segoe UI Black" panose="020B0A02040204020203" pitchFamily="34" charset="0"/>
              </a:rPr>
              <a:t>NOVEDADES LEGISLATIVAS</a:t>
            </a:r>
            <a:endParaRPr lang="es-ES" sz="1200" b="1" spc="840" dirty="0">
              <a:solidFill>
                <a:schemeClr val="tx1"/>
              </a:solidFill>
              <a:latin typeface="Segoe UI Black" panose="020B0A02040204020203" pitchFamily="34" charset="0"/>
              <a:ea typeface="Segoe UI Black" panose="020B0A02040204020203" pitchFamily="34" charset="0"/>
            </a:endParaRPr>
          </a:p>
        </p:txBody>
      </p:sp>
      <p:cxnSp>
        <p:nvCxnSpPr>
          <p:cNvPr id="11" name="Conector recto 20"/>
          <p:cNvCxnSpPr/>
          <p:nvPr/>
        </p:nvCxnSpPr>
        <p:spPr>
          <a:xfrm flipV="1">
            <a:off x="1688796" y="959669"/>
            <a:ext cx="5796525" cy="2"/>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12" name="Rectángulo 6"/>
          <p:cNvSpPr/>
          <p:nvPr/>
        </p:nvSpPr>
        <p:spPr>
          <a:xfrm>
            <a:off x="871508" y="186948"/>
            <a:ext cx="720390" cy="1015663"/>
          </a:xfrm>
          <a:prstGeom prst="rect">
            <a:avLst/>
          </a:prstGeom>
        </p:spPr>
        <p:txBody>
          <a:bodyPr wrap="none">
            <a:spAutoFit/>
          </a:bodyPr>
          <a:lstStyle/>
          <a:p>
            <a:r>
              <a:rPr lang="es-ES" sz="6000" b="1" spc="840" dirty="0">
                <a:solidFill>
                  <a:srgbClr val="800000"/>
                </a:solidFill>
                <a:latin typeface="Segoe UI Black" panose="020B0A02040204020203" pitchFamily="34" charset="0"/>
                <a:ea typeface="Segoe UI Black" panose="020B0A02040204020203" pitchFamily="34" charset="0"/>
              </a:rPr>
              <a:t>5</a:t>
            </a:r>
          </a:p>
        </p:txBody>
      </p:sp>
      <p:sp>
        <p:nvSpPr>
          <p:cNvPr id="18" name="Rectángulo 1"/>
          <p:cNvSpPr/>
          <p:nvPr/>
        </p:nvSpPr>
        <p:spPr>
          <a:xfrm>
            <a:off x="4426714" y="6048310"/>
            <a:ext cx="3883746" cy="123816"/>
          </a:xfrm>
          <a:prstGeom prst="rect">
            <a:avLst/>
          </a:prstGeom>
          <a:solidFill>
            <a:schemeClr val="bg2"/>
          </a:solidFill>
        </p:spPr>
        <p:txBody>
          <a:bodyPr wrap="square">
            <a:spAutoFit/>
          </a:bodyPr>
          <a:lstStyle/>
          <a:p>
            <a:pPr lvl="0">
              <a:lnSpc>
                <a:spcPct val="107000"/>
              </a:lnSpc>
              <a:spcAft>
                <a:spcPts val="800"/>
              </a:spcAft>
            </a:pPr>
            <a:endParaRPr lang="es-ES" sz="200" b="1" dirty="0" smtClean="0"/>
          </a:p>
        </p:txBody>
      </p:sp>
      <p:sp>
        <p:nvSpPr>
          <p:cNvPr id="19" name="Rectángulo 1"/>
          <p:cNvSpPr/>
          <p:nvPr/>
        </p:nvSpPr>
        <p:spPr>
          <a:xfrm>
            <a:off x="540005" y="1894169"/>
            <a:ext cx="7997952" cy="2133213"/>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z="1600" dirty="0" smtClean="0">
              <a:latin typeface="Calibri" panose="020F0502020204030204" pitchFamily="34" charset="0"/>
              <a:ea typeface="Times New Roman" panose="02020603050405020304" pitchFamily="18" charset="0"/>
              <a:cs typeface="Arial" panose="020B0604020202020204" pitchFamily="34" charset="0"/>
            </a:endParaRPr>
          </a:p>
          <a:p>
            <a:pPr marL="342900" indent="-342900" algn="just">
              <a:lnSpc>
                <a:spcPct val="107000"/>
              </a:lnSpc>
              <a:spcAft>
                <a:spcPts val="800"/>
              </a:spcAft>
              <a:buFont typeface="Symbol" panose="05050102010706020507" pitchFamily="18" charset="2"/>
              <a:buChar char=""/>
            </a:pPr>
            <a:r>
              <a:rPr lang="es-ES" sz="1200" b="1" dirty="0">
                <a:hlinkClick r:id="rId4"/>
              </a:rPr>
              <a:t>Orden HAC/481/2019, de 26 de </a:t>
            </a:r>
            <a:r>
              <a:rPr lang="es-ES" sz="1200" b="1" dirty="0" smtClean="0">
                <a:hlinkClick r:id="rId4"/>
              </a:rPr>
              <a:t>marzo</a:t>
            </a:r>
            <a:r>
              <a:rPr lang="es-ES" sz="1200" b="1" dirty="0" smtClean="0"/>
              <a:t>, </a:t>
            </a:r>
            <a:r>
              <a:rPr lang="es-ES" sz="1200" dirty="0"/>
              <a:t>por la que se aprueban las normas de cumplimentación del documento administrativo electrónico interno y el modelo 525 «Documento de acompañamiento de emergencia interno», aplicables en la circulación de productos objeto de los impuestos especiales de fabricación en el ámbito territorial interno  </a:t>
            </a:r>
            <a:endParaRPr lang="es-ES" sz="1200" dirty="0"/>
          </a:p>
          <a:p>
            <a:pPr marL="342900" indent="-342900" algn="just">
              <a:lnSpc>
                <a:spcPct val="107000"/>
              </a:lnSpc>
              <a:spcAft>
                <a:spcPts val="800"/>
              </a:spcAft>
              <a:buFont typeface="Symbol" panose="05050102010706020507" pitchFamily="18" charset="2"/>
              <a:buChar char=""/>
            </a:pPr>
            <a:r>
              <a:rPr lang="es-ES" sz="1200" b="1" dirty="0">
                <a:hlinkClick r:id="rId5"/>
              </a:rPr>
              <a:t>Orden APA/486/2019, de 26 de abril</a:t>
            </a:r>
            <a:r>
              <a:rPr lang="es-ES" sz="1200" dirty="0"/>
              <a:t>, por la que se amplía el plazo de presentación para la comunicación de las necesidades de financiación para el ejercicio financiero 2020, establecido en el apartado 1 del artículo 33 del Real Decreto 1363/2018, de 2 de noviembre, para la aplicación de las medidas del programa de apoyo 2019-2023 al sector vitivinícola español.</a:t>
            </a:r>
            <a:endParaRPr lang="es-ES" sz="1200" dirty="0"/>
          </a:p>
        </p:txBody>
      </p:sp>
      <p:sp>
        <p:nvSpPr>
          <p:cNvPr id="15" name="CuadroTexto 2"/>
          <p:cNvSpPr txBox="1"/>
          <p:nvPr/>
        </p:nvSpPr>
        <p:spPr>
          <a:xfrm>
            <a:off x="1210313" y="1579164"/>
            <a:ext cx="2724977" cy="369332"/>
          </a:xfrm>
          <a:prstGeom prst="rect">
            <a:avLst/>
          </a:prstGeom>
          <a:noFill/>
        </p:spPr>
        <p:txBody>
          <a:bodyPr wrap="none" rtlCol="0">
            <a:spAutoFit/>
          </a:bodyPr>
          <a:lstStyle/>
          <a:p>
            <a:r>
              <a:rPr lang="es-ES" b="1" dirty="0" smtClean="0"/>
              <a:t>NOVEDADES LEGISLATIVAS</a:t>
            </a:r>
            <a:endParaRPr lang="es-ES" b="1" dirty="0"/>
          </a:p>
        </p:txBody>
      </p:sp>
      <p:sp>
        <p:nvSpPr>
          <p:cNvPr id="17" name="Shape 2993"/>
          <p:cNvSpPr/>
          <p:nvPr/>
        </p:nvSpPr>
        <p:spPr>
          <a:xfrm>
            <a:off x="620265" y="1450811"/>
            <a:ext cx="611314" cy="583505"/>
          </a:xfrm>
          <a:custGeom>
            <a:avLst/>
            <a:gdLst/>
            <a:ahLst/>
            <a:cxnLst>
              <a:cxn ang="0">
                <a:pos x="wd2" y="hd2"/>
              </a:cxn>
              <a:cxn ang="5400000">
                <a:pos x="wd2" y="hd2"/>
              </a:cxn>
              <a:cxn ang="10800000">
                <a:pos x="wd2" y="hd2"/>
              </a:cxn>
              <a:cxn ang="16200000">
                <a:pos x="wd2" y="hd2"/>
              </a:cxn>
            </a:cxnLst>
            <a:rect l="0" t="0" r="r" b="b"/>
            <a:pathLst>
              <a:path w="21600" h="21600" extrusionOk="0">
                <a:moveTo>
                  <a:pt x="13937" y="13677"/>
                </a:moveTo>
                <a:lnTo>
                  <a:pt x="16646" y="4212"/>
                </a:lnTo>
                <a:lnTo>
                  <a:pt x="11503" y="4248"/>
                </a:lnTo>
                <a:lnTo>
                  <a:pt x="11503" y="19037"/>
                </a:lnTo>
                <a:lnTo>
                  <a:pt x="17537" y="19037"/>
                </a:lnTo>
                <a:lnTo>
                  <a:pt x="17537" y="21600"/>
                </a:lnTo>
                <a:lnTo>
                  <a:pt x="4063" y="21600"/>
                </a:lnTo>
                <a:lnTo>
                  <a:pt x="4063" y="19037"/>
                </a:lnTo>
                <a:lnTo>
                  <a:pt x="10097" y="19037"/>
                </a:lnTo>
                <a:lnTo>
                  <a:pt x="10097" y="4230"/>
                </a:lnTo>
                <a:lnTo>
                  <a:pt x="4937" y="4195"/>
                </a:lnTo>
                <a:lnTo>
                  <a:pt x="7663" y="13659"/>
                </a:lnTo>
                <a:lnTo>
                  <a:pt x="8126" y="13659"/>
                </a:lnTo>
                <a:cubicBezTo>
                  <a:pt x="8126" y="16007"/>
                  <a:pt x="6291" y="17907"/>
                  <a:pt x="4063" y="17907"/>
                </a:cubicBezTo>
                <a:cubicBezTo>
                  <a:pt x="1834" y="17907"/>
                  <a:pt x="0" y="16007"/>
                  <a:pt x="0" y="13659"/>
                </a:cubicBezTo>
                <a:lnTo>
                  <a:pt x="394" y="13659"/>
                </a:lnTo>
                <a:lnTo>
                  <a:pt x="3103" y="4195"/>
                </a:lnTo>
                <a:lnTo>
                  <a:pt x="3034" y="4195"/>
                </a:lnTo>
                <a:lnTo>
                  <a:pt x="3034" y="2958"/>
                </a:lnTo>
                <a:lnTo>
                  <a:pt x="10114" y="2958"/>
                </a:lnTo>
                <a:lnTo>
                  <a:pt x="10097" y="0"/>
                </a:lnTo>
                <a:lnTo>
                  <a:pt x="11520" y="0"/>
                </a:lnTo>
                <a:lnTo>
                  <a:pt x="11503" y="2958"/>
                </a:lnTo>
                <a:lnTo>
                  <a:pt x="18566" y="2958"/>
                </a:lnTo>
                <a:lnTo>
                  <a:pt x="18566" y="4195"/>
                </a:lnTo>
                <a:lnTo>
                  <a:pt x="18480" y="4195"/>
                </a:lnTo>
                <a:lnTo>
                  <a:pt x="21206" y="13659"/>
                </a:lnTo>
                <a:lnTo>
                  <a:pt x="21600" y="13659"/>
                </a:lnTo>
                <a:cubicBezTo>
                  <a:pt x="21600" y="15989"/>
                  <a:pt x="19766" y="17907"/>
                  <a:pt x="17537" y="17907"/>
                </a:cubicBezTo>
                <a:cubicBezTo>
                  <a:pt x="15309" y="17907"/>
                  <a:pt x="13474" y="16007"/>
                  <a:pt x="13474" y="13659"/>
                </a:cubicBezTo>
                <a:lnTo>
                  <a:pt x="13937" y="13659"/>
                </a:lnTo>
                <a:lnTo>
                  <a:pt x="13937" y="13677"/>
                </a:lnTo>
                <a:close/>
                <a:moveTo>
                  <a:pt x="4063" y="4320"/>
                </a:moveTo>
                <a:lnTo>
                  <a:pt x="4029" y="4320"/>
                </a:lnTo>
                <a:lnTo>
                  <a:pt x="1371" y="13677"/>
                </a:lnTo>
                <a:lnTo>
                  <a:pt x="6771" y="13677"/>
                </a:lnTo>
                <a:lnTo>
                  <a:pt x="4063" y="4320"/>
                </a:lnTo>
                <a:close/>
                <a:moveTo>
                  <a:pt x="14846" y="13677"/>
                </a:moveTo>
                <a:lnTo>
                  <a:pt x="20246" y="13677"/>
                </a:lnTo>
                <a:lnTo>
                  <a:pt x="17589" y="4320"/>
                </a:lnTo>
                <a:lnTo>
                  <a:pt x="17554" y="4320"/>
                </a:lnTo>
                <a:lnTo>
                  <a:pt x="14846" y="13677"/>
                </a:lnTo>
                <a:close/>
              </a:path>
            </a:pathLst>
          </a:custGeom>
          <a:solidFill>
            <a:srgbClr val="752231"/>
          </a:solidFill>
          <a:ln w="3175">
            <a:miter lim="400000"/>
          </a:ln>
        </p:spPr>
        <p:txBody>
          <a:bodyPr lIns="45719" rIns="45719" anchor="ctr"/>
          <a:lstStyle/>
          <a:p>
            <a:pPr algn="l" defTabSz="457200">
              <a:lnSpc>
                <a:spcPct val="93000"/>
              </a:lnSpc>
              <a:defRPr sz="1800">
                <a:latin typeface="Arial"/>
                <a:ea typeface="Arial"/>
                <a:cs typeface="Arial"/>
                <a:sym typeface="Arial"/>
              </a:defRPr>
            </a:pPr>
            <a:endParaRPr/>
          </a:p>
        </p:txBody>
      </p:sp>
    </p:spTree>
    <p:extLst>
      <p:ext uri="{BB962C8B-B14F-4D97-AF65-F5344CB8AC3E}">
        <p14:creationId xmlns:p14="http://schemas.microsoft.com/office/powerpoint/2010/main" val="41100610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29308" y="6576211"/>
            <a:ext cx="9212385" cy="313967"/>
          </a:xfrm>
          <a:prstGeom prst="rect">
            <a:avLst/>
          </a:prstGeom>
          <a:solidFill>
            <a:srgbClr val="752231"/>
          </a:soli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sp>
        <p:nvSpPr>
          <p:cNvPr id="31" name="Rectángulo 30"/>
          <p:cNvSpPr/>
          <p:nvPr/>
        </p:nvSpPr>
        <p:spPr>
          <a:xfrm>
            <a:off x="-29308" y="6594233"/>
            <a:ext cx="9173308" cy="26376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spc="1000" dirty="0" smtClean="0"/>
              <a:t>RESUMEN DE CONTENIDOS</a:t>
            </a:r>
            <a:endParaRPr lang="es-ES" b="1" spc="1000" dirty="0"/>
          </a:p>
        </p:txBody>
      </p:sp>
      <p:pic>
        <p:nvPicPr>
          <p:cNvPr id="13" name="Imagen 5" descr="LOGO_PP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8242" y="186948"/>
            <a:ext cx="1299411" cy="331807"/>
          </a:xfrm>
          <a:prstGeom prst="rect">
            <a:avLst/>
          </a:prstGeom>
        </p:spPr>
      </p:pic>
      <p:sp>
        <p:nvSpPr>
          <p:cNvPr id="2" name="AutoShape 2" descr="Imagen relacion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magen relacionad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Rectángulo 17"/>
          <p:cNvSpPr/>
          <p:nvPr/>
        </p:nvSpPr>
        <p:spPr>
          <a:xfrm>
            <a:off x="1624999" y="414403"/>
            <a:ext cx="6194210" cy="67824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s-ES" sz="2000" b="1" spc="840" dirty="0" smtClean="0">
                <a:solidFill>
                  <a:schemeClr val="tx1"/>
                </a:solidFill>
                <a:latin typeface="Segoe UI Black" panose="020B0A02040204020203" pitchFamily="34" charset="0"/>
                <a:ea typeface="Segoe UI Black" panose="020B0A02040204020203" pitchFamily="34" charset="0"/>
              </a:rPr>
              <a:t>PRÓXIMAS FERIAS</a:t>
            </a:r>
            <a:endParaRPr lang="es-ES" sz="1200" b="1" spc="840" dirty="0">
              <a:solidFill>
                <a:schemeClr val="tx1"/>
              </a:solidFill>
              <a:latin typeface="Segoe UI Black" panose="020B0A02040204020203" pitchFamily="34" charset="0"/>
              <a:ea typeface="Segoe UI Black" panose="020B0A02040204020203" pitchFamily="34" charset="0"/>
            </a:endParaRPr>
          </a:p>
        </p:txBody>
      </p:sp>
      <p:cxnSp>
        <p:nvCxnSpPr>
          <p:cNvPr id="11" name="Conector recto 20"/>
          <p:cNvCxnSpPr/>
          <p:nvPr/>
        </p:nvCxnSpPr>
        <p:spPr>
          <a:xfrm flipV="1">
            <a:off x="1688796" y="959669"/>
            <a:ext cx="3967725" cy="2"/>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12" name="Rectángulo 6"/>
          <p:cNvSpPr/>
          <p:nvPr/>
        </p:nvSpPr>
        <p:spPr>
          <a:xfrm>
            <a:off x="871508" y="186948"/>
            <a:ext cx="720390" cy="1015663"/>
          </a:xfrm>
          <a:prstGeom prst="rect">
            <a:avLst/>
          </a:prstGeom>
        </p:spPr>
        <p:txBody>
          <a:bodyPr wrap="none">
            <a:spAutoFit/>
          </a:bodyPr>
          <a:lstStyle/>
          <a:p>
            <a:r>
              <a:rPr lang="es-ES" sz="6000" b="1" spc="840" dirty="0">
                <a:solidFill>
                  <a:srgbClr val="800000"/>
                </a:solidFill>
                <a:latin typeface="Segoe UI Black" panose="020B0A02040204020203" pitchFamily="34" charset="0"/>
                <a:ea typeface="Segoe UI Black" panose="020B0A02040204020203" pitchFamily="34" charset="0"/>
              </a:rPr>
              <a:t>6</a:t>
            </a:r>
          </a:p>
        </p:txBody>
      </p:sp>
      <p:sp>
        <p:nvSpPr>
          <p:cNvPr id="14" name="Rectángulo 1"/>
          <p:cNvSpPr/>
          <p:nvPr/>
        </p:nvSpPr>
        <p:spPr>
          <a:xfrm>
            <a:off x="540005" y="1894169"/>
            <a:ext cx="7997952" cy="4262449"/>
          </a:xfrm>
          <a:prstGeom prst="rect">
            <a:avLst/>
          </a:prstGeom>
          <a:solidFill>
            <a:schemeClr val="bg2"/>
          </a:solidFill>
        </p:spPr>
        <p:txBody>
          <a:bodyPr wrap="square">
            <a:spAutoFit/>
          </a:bodyPr>
          <a:lstStyle/>
          <a:p>
            <a:pPr marL="342900" lvl="0" indent="-342900">
              <a:lnSpc>
                <a:spcPct val="107000"/>
              </a:lnSpc>
              <a:spcAft>
                <a:spcPts val="800"/>
              </a:spcAft>
              <a:buFont typeface="Symbol" panose="05050102010706020507" pitchFamily="18" charset="2"/>
              <a:buChar char=""/>
            </a:pPr>
            <a:endParaRPr lang="es-ES" sz="1050" dirty="0" smtClean="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US" sz="1400" b="1" u="sng" dirty="0" smtClean="0">
                <a:hlinkClick r:id="rId3"/>
              </a:rPr>
              <a:t>TOP WINE </a:t>
            </a:r>
            <a:r>
              <a:rPr lang="en-US" sz="1400" b="1" dirty="0" smtClean="0"/>
              <a:t>– </a:t>
            </a:r>
            <a:r>
              <a:rPr lang="en-US" sz="1400" b="1" dirty="0" err="1" smtClean="0"/>
              <a:t>Pekín</a:t>
            </a:r>
            <a:r>
              <a:rPr lang="en-US" sz="1400" b="1" dirty="0" smtClean="0"/>
              <a:t>, China – 04/06/19 </a:t>
            </a:r>
            <a:r>
              <a:rPr lang="en-US" sz="1400" b="1" dirty="0"/>
              <a:t>– </a:t>
            </a:r>
            <a:r>
              <a:rPr lang="en-US" sz="1400" b="1" dirty="0" smtClean="0"/>
              <a:t>06/06/19</a:t>
            </a:r>
          </a:p>
          <a:p>
            <a:pPr marL="342900" indent="-342900">
              <a:lnSpc>
                <a:spcPct val="107000"/>
              </a:lnSpc>
              <a:spcAft>
                <a:spcPts val="800"/>
              </a:spcAft>
              <a:buFont typeface="Symbol" panose="05050102010706020507" pitchFamily="18" charset="2"/>
              <a:buChar char=""/>
            </a:pPr>
            <a:r>
              <a:rPr lang="en-US" sz="1400" b="1" u="sng" dirty="0">
                <a:hlinkClick r:id="rId4"/>
              </a:rPr>
              <a:t>Jornadas </a:t>
            </a:r>
            <a:r>
              <a:rPr lang="en-US" sz="1400" b="1" u="sng" dirty="0" err="1">
                <a:hlinkClick r:id="rId4"/>
              </a:rPr>
              <a:t>gastronómicas</a:t>
            </a:r>
            <a:r>
              <a:rPr lang="en-US" sz="1400" b="1" u="sng" dirty="0">
                <a:hlinkClick r:id="rId4"/>
              </a:rPr>
              <a:t> </a:t>
            </a:r>
            <a:r>
              <a:rPr lang="en-US" sz="1400" b="1" u="sng" dirty="0" err="1">
                <a:hlinkClick r:id="rId4"/>
              </a:rPr>
              <a:t>españolas</a:t>
            </a:r>
            <a:r>
              <a:rPr lang="en-US" sz="1400" b="1" u="sng" dirty="0">
                <a:hlinkClick r:id="rId4"/>
              </a:rPr>
              <a:t> </a:t>
            </a:r>
            <a:r>
              <a:rPr lang="en-US" sz="1400" b="1" u="sng" dirty="0" smtClean="0">
                <a:hlinkClick r:id="rId4"/>
              </a:rPr>
              <a:t>2019 </a:t>
            </a:r>
            <a:r>
              <a:rPr lang="en-US" sz="1400" b="1" dirty="0" smtClean="0"/>
              <a:t>– </a:t>
            </a:r>
            <a:r>
              <a:rPr lang="en-US" sz="1400" b="1" dirty="0" err="1" smtClean="0"/>
              <a:t>Atenas</a:t>
            </a:r>
            <a:r>
              <a:rPr lang="en-US" sz="1400" b="1" dirty="0" smtClean="0"/>
              <a:t>, </a:t>
            </a:r>
            <a:r>
              <a:rPr lang="en-US" sz="1400" b="1" dirty="0" err="1" smtClean="0"/>
              <a:t>Grecia</a:t>
            </a:r>
            <a:r>
              <a:rPr lang="en-US" sz="1400" b="1" dirty="0" smtClean="0"/>
              <a:t> – 06/06/19 </a:t>
            </a:r>
            <a:r>
              <a:rPr lang="en-US" sz="1400" b="1" dirty="0"/>
              <a:t>– </a:t>
            </a:r>
            <a:r>
              <a:rPr lang="en-US" sz="1400" b="1" dirty="0" smtClean="0"/>
              <a:t>16/06/19</a:t>
            </a:r>
          </a:p>
          <a:p>
            <a:pPr marL="342900" indent="-342900">
              <a:lnSpc>
                <a:spcPct val="107000"/>
              </a:lnSpc>
              <a:spcAft>
                <a:spcPts val="800"/>
              </a:spcAft>
              <a:buFont typeface="Symbol" panose="05050102010706020507" pitchFamily="18" charset="2"/>
              <a:buChar char=""/>
            </a:pPr>
            <a:r>
              <a:rPr lang="es-ES" sz="1400" b="1" u="sng" dirty="0">
                <a:hlinkClick r:id="rId5"/>
              </a:rPr>
              <a:t>Catas de vino en Grecia </a:t>
            </a:r>
            <a:r>
              <a:rPr lang="es-ES" sz="1400" b="1" u="sng" dirty="0" smtClean="0">
                <a:hlinkClick r:id="rId5"/>
              </a:rPr>
              <a:t>2019 </a:t>
            </a:r>
            <a:r>
              <a:rPr lang="en-US" sz="1400" b="1" dirty="0" smtClean="0"/>
              <a:t>– </a:t>
            </a:r>
            <a:r>
              <a:rPr lang="en-US" sz="1400" b="1" dirty="0" err="1" smtClean="0"/>
              <a:t>Atenas</a:t>
            </a:r>
            <a:r>
              <a:rPr lang="en-US" sz="1400" b="1" dirty="0" smtClean="0"/>
              <a:t>, </a:t>
            </a:r>
            <a:r>
              <a:rPr lang="en-US" sz="1400" b="1" dirty="0" err="1" smtClean="0"/>
              <a:t>Grecia</a:t>
            </a:r>
            <a:r>
              <a:rPr lang="en-US" sz="1400" b="1" dirty="0" smtClean="0"/>
              <a:t> – 11/06/19 </a:t>
            </a:r>
            <a:r>
              <a:rPr lang="en-US" sz="1400" b="1" dirty="0"/>
              <a:t>– </a:t>
            </a:r>
            <a:r>
              <a:rPr lang="en-US" sz="1400" b="1" dirty="0" smtClean="0"/>
              <a:t>13/06/19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6"/>
              </a:rPr>
              <a:t>The Wines from Spain Awards </a:t>
            </a:r>
            <a:r>
              <a:rPr lang="en-US" sz="1400" b="1" u="sng" dirty="0" smtClean="0">
                <a:hlinkClick r:id="rId6"/>
              </a:rPr>
              <a:t>2019 </a:t>
            </a:r>
            <a:r>
              <a:rPr lang="en-US" sz="1400" b="1" dirty="0"/>
              <a:t>– </a:t>
            </a:r>
            <a:r>
              <a:rPr lang="en-US" sz="1400" b="1" dirty="0" err="1" smtClean="0"/>
              <a:t>Londres</a:t>
            </a:r>
            <a:r>
              <a:rPr lang="en-US" sz="1400" b="1" dirty="0" smtClean="0"/>
              <a:t>, </a:t>
            </a:r>
            <a:r>
              <a:rPr lang="en-US" sz="1400" b="1" dirty="0" err="1" smtClean="0"/>
              <a:t>Reino</a:t>
            </a:r>
            <a:r>
              <a:rPr lang="en-US" sz="1400" b="1" dirty="0" smtClean="0"/>
              <a:t> </a:t>
            </a:r>
            <a:r>
              <a:rPr lang="en-US" sz="1400" b="1" dirty="0" err="1" smtClean="0"/>
              <a:t>Unido</a:t>
            </a:r>
            <a:r>
              <a:rPr lang="en-US" sz="1400" b="1" dirty="0" smtClean="0"/>
              <a:t> – 14/06/19 </a:t>
            </a:r>
            <a:r>
              <a:rPr lang="en-US" sz="1400" b="1" dirty="0"/>
              <a:t>– </a:t>
            </a:r>
            <a:r>
              <a:rPr lang="en-US" sz="1400" b="1" dirty="0" smtClean="0"/>
              <a:t>14/06/19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7"/>
              </a:rPr>
              <a:t>FOOD &amp; WINE CLASSIC IN ASPEN 2019 </a:t>
            </a:r>
            <a:r>
              <a:rPr lang="en-US" sz="1400" b="1" dirty="0"/>
              <a:t>– </a:t>
            </a:r>
            <a:r>
              <a:rPr lang="en-US" sz="1400" b="1" dirty="0" smtClean="0"/>
              <a:t>Aspen, EE.UU. </a:t>
            </a:r>
            <a:r>
              <a:rPr lang="en-US" sz="1400" b="1" dirty="0"/>
              <a:t>– </a:t>
            </a:r>
            <a:r>
              <a:rPr lang="en-US" sz="1400" b="1" dirty="0" smtClean="0"/>
              <a:t>14/06/19 </a:t>
            </a:r>
            <a:r>
              <a:rPr lang="en-US" sz="1400" b="1" dirty="0"/>
              <a:t>– 16/06/19</a:t>
            </a:r>
          </a:p>
          <a:p>
            <a:pPr marL="342900" indent="-342900">
              <a:lnSpc>
                <a:spcPct val="107000"/>
              </a:lnSpc>
              <a:spcAft>
                <a:spcPts val="800"/>
              </a:spcAft>
              <a:buFont typeface="Symbol" panose="05050102010706020507" pitchFamily="18" charset="2"/>
              <a:buChar char=""/>
            </a:pPr>
            <a:r>
              <a:rPr lang="es-ES" sz="1400" b="1" u="sng" dirty="0">
                <a:hlinkClick r:id="rId8"/>
              </a:rPr>
              <a:t>Ferias de Vinos de España en </a:t>
            </a:r>
            <a:r>
              <a:rPr lang="es-ES" sz="1400" b="1" u="sng" dirty="0" smtClean="0">
                <a:hlinkClick r:id="rId8"/>
              </a:rPr>
              <a:t>Alemania </a:t>
            </a:r>
            <a:r>
              <a:rPr lang="en-US" sz="1400" b="1" dirty="0" smtClean="0"/>
              <a:t>– Hamburg y Frankfurt, </a:t>
            </a:r>
            <a:r>
              <a:rPr lang="en-US" sz="1400" b="1" dirty="0" err="1" smtClean="0"/>
              <a:t>Alemania</a:t>
            </a:r>
            <a:r>
              <a:rPr lang="en-US" sz="1400" b="1" dirty="0" smtClean="0"/>
              <a:t> – 17/06/19 </a:t>
            </a:r>
            <a:r>
              <a:rPr lang="en-US" sz="1400" b="1" dirty="0"/>
              <a:t>– </a:t>
            </a:r>
            <a:r>
              <a:rPr lang="en-US" sz="1400" b="1" dirty="0" smtClean="0"/>
              <a:t>19/06/19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9"/>
              </a:rPr>
              <a:t>OPENDAY CHINA </a:t>
            </a:r>
            <a:r>
              <a:rPr lang="en-US" sz="1400" b="1" u="sng" dirty="0" smtClean="0">
                <a:hlinkClick r:id="rId9"/>
              </a:rPr>
              <a:t>2019</a:t>
            </a:r>
            <a:r>
              <a:rPr lang="en-US" sz="1400" b="1" u="sng" dirty="0" smtClean="0"/>
              <a:t> </a:t>
            </a:r>
            <a:r>
              <a:rPr lang="en-US" sz="1400" b="1" dirty="0"/>
              <a:t>– </a:t>
            </a:r>
            <a:r>
              <a:rPr lang="en-US" sz="1400" b="1" dirty="0" err="1" smtClean="0"/>
              <a:t>Guanzhou</a:t>
            </a:r>
            <a:r>
              <a:rPr lang="en-US" sz="1400" b="1" dirty="0" smtClean="0"/>
              <a:t> y Tianjin, China – 19/06/19 </a:t>
            </a:r>
            <a:r>
              <a:rPr lang="en-US" sz="1400" b="1" dirty="0"/>
              <a:t>– </a:t>
            </a:r>
            <a:r>
              <a:rPr lang="en-US" sz="1400" b="1" dirty="0" smtClean="0"/>
              <a:t>21/06/19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10"/>
              </a:rPr>
              <a:t>Spain's Great Match 2019 - </a:t>
            </a:r>
            <a:r>
              <a:rPr lang="en-US" sz="1400" b="1" u="sng" dirty="0" smtClean="0">
                <a:hlinkClick r:id="rId10"/>
              </a:rPr>
              <a:t>Austin </a:t>
            </a:r>
            <a:r>
              <a:rPr lang="en-US" sz="1400" b="1" dirty="0"/>
              <a:t>– </a:t>
            </a:r>
            <a:r>
              <a:rPr lang="en-US" sz="1400" b="1" dirty="0" smtClean="0"/>
              <a:t>Austin, EE.UU. </a:t>
            </a:r>
            <a:r>
              <a:rPr lang="en-US" sz="1400" b="1" dirty="0"/>
              <a:t>– </a:t>
            </a:r>
            <a:r>
              <a:rPr lang="en-US" sz="1400" b="1" dirty="0" smtClean="0"/>
              <a:t>24/06/19 </a:t>
            </a:r>
            <a:r>
              <a:rPr lang="en-US" sz="1400" b="1" dirty="0"/>
              <a:t>– </a:t>
            </a:r>
            <a:r>
              <a:rPr lang="en-US" sz="1400" b="1" dirty="0" smtClean="0"/>
              <a:t>28/06/19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11"/>
              </a:rPr>
              <a:t>UP FOOD </a:t>
            </a:r>
            <a:r>
              <a:rPr lang="en-US" sz="1400" b="1" u="sng" dirty="0" smtClean="0">
                <a:hlinkClick r:id="rId11"/>
              </a:rPr>
              <a:t>2019 </a:t>
            </a:r>
            <a:r>
              <a:rPr lang="en-US" sz="1400" b="1" dirty="0"/>
              <a:t>– </a:t>
            </a:r>
            <a:r>
              <a:rPr lang="en-US" sz="1400" b="1" dirty="0" err="1" smtClean="0"/>
              <a:t>París</a:t>
            </a:r>
            <a:r>
              <a:rPr lang="en-US" sz="1400" b="1" dirty="0" smtClean="0"/>
              <a:t>, </a:t>
            </a:r>
            <a:r>
              <a:rPr lang="en-US" sz="1400" b="1" dirty="0" err="1" smtClean="0"/>
              <a:t>Francia</a:t>
            </a:r>
            <a:r>
              <a:rPr lang="en-US" sz="1400" b="1" dirty="0" smtClean="0"/>
              <a:t> – 27/06/19 </a:t>
            </a:r>
            <a:r>
              <a:rPr lang="en-US" sz="1400" b="1" dirty="0"/>
              <a:t>– </a:t>
            </a:r>
            <a:r>
              <a:rPr lang="en-US" sz="1400" b="1" dirty="0" smtClean="0"/>
              <a:t>28/06/19</a:t>
            </a:r>
          </a:p>
          <a:p>
            <a:pPr marL="342900" indent="-342900">
              <a:lnSpc>
                <a:spcPct val="107000"/>
              </a:lnSpc>
              <a:spcAft>
                <a:spcPts val="800"/>
              </a:spcAft>
              <a:buFont typeface="Symbol" panose="05050102010706020507" pitchFamily="18" charset="2"/>
              <a:buChar char=""/>
            </a:pPr>
            <a:r>
              <a:rPr lang="en-US" sz="1400" b="1" u="sng" dirty="0">
                <a:hlinkClick r:id="rId12"/>
              </a:rPr>
              <a:t>SPANISH WINE CELLAR </a:t>
            </a:r>
            <a:r>
              <a:rPr lang="en-US" sz="1400" b="1" u="sng" dirty="0" smtClean="0">
                <a:hlinkClick r:id="rId12"/>
              </a:rPr>
              <a:t>2019 </a:t>
            </a:r>
            <a:r>
              <a:rPr lang="en-US" sz="1400" b="1" dirty="0"/>
              <a:t>– </a:t>
            </a:r>
            <a:r>
              <a:rPr lang="en-US" sz="1400" b="1" dirty="0" smtClean="0"/>
              <a:t>Boston, L.A., EE.UU. </a:t>
            </a:r>
            <a:r>
              <a:rPr lang="en-US" sz="1400" b="1" dirty="0"/>
              <a:t>– </a:t>
            </a:r>
            <a:r>
              <a:rPr lang="en-US" sz="1400" b="1" dirty="0" smtClean="0"/>
              <a:t>08/07/19 </a:t>
            </a:r>
            <a:r>
              <a:rPr lang="en-US" sz="1400" b="1" dirty="0"/>
              <a:t>– </a:t>
            </a:r>
            <a:r>
              <a:rPr lang="en-US" sz="1400" b="1" dirty="0" smtClean="0"/>
              <a:t>12/07/19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13"/>
              </a:rPr>
              <a:t>SPECIALITY AND FINE FOOD FAIR </a:t>
            </a:r>
            <a:r>
              <a:rPr lang="en-US" sz="1400" b="1" u="sng" dirty="0" smtClean="0">
                <a:hlinkClick r:id="rId13"/>
              </a:rPr>
              <a:t>LONDRES </a:t>
            </a:r>
            <a:r>
              <a:rPr lang="en-US" sz="1400" b="1" dirty="0"/>
              <a:t>– </a:t>
            </a:r>
            <a:r>
              <a:rPr lang="en-US" sz="1400" b="1" dirty="0" err="1" smtClean="0"/>
              <a:t>Londres</a:t>
            </a:r>
            <a:r>
              <a:rPr lang="en-US" sz="1400" b="1" dirty="0" smtClean="0"/>
              <a:t>, </a:t>
            </a:r>
            <a:r>
              <a:rPr lang="en-US" sz="1400" b="1" dirty="0" err="1" smtClean="0"/>
              <a:t>Reino</a:t>
            </a:r>
            <a:r>
              <a:rPr lang="en-US" sz="1400" b="1" dirty="0" smtClean="0"/>
              <a:t> </a:t>
            </a:r>
            <a:r>
              <a:rPr lang="en-US" sz="1400" b="1" dirty="0" err="1" smtClean="0"/>
              <a:t>Unido</a:t>
            </a:r>
            <a:r>
              <a:rPr lang="en-US" sz="1400" b="1" dirty="0" smtClean="0"/>
              <a:t>  </a:t>
            </a:r>
            <a:r>
              <a:rPr lang="en-US" sz="1400" b="1" dirty="0"/>
              <a:t>– </a:t>
            </a:r>
            <a:r>
              <a:rPr lang="en-US" sz="1400" b="1" dirty="0" smtClean="0"/>
              <a:t>01/09/19 </a:t>
            </a:r>
            <a:r>
              <a:rPr lang="en-US" sz="1400" b="1" dirty="0"/>
              <a:t>– </a:t>
            </a:r>
            <a:r>
              <a:rPr lang="en-US" sz="1400" b="1" dirty="0" smtClean="0"/>
              <a:t>13/09/19</a:t>
            </a:r>
            <a:endParaRPr lang="en-US" sz="1400" b="1" dirty="0"/>
          </a:p>
          <a:p>
            <a:pPr marL="342900" indent="-342900">
              <a:lnSpc>
                <a:spcPct val="107000"/>
              </a:lnSpc>
              <a:spcAft>
                <a:spcPts val="800"/>
              </a:spcAft>
              <a:buFont typeface="Symbol" panose="05050102010706020507" pitchFamily="18" charset="2"/>
              <a:buChar char=""/>
            </a:pPr>
            <a:r>
              <a:rPr lang="en-US" sz="1400" b="1" u="sng" dirty="0">
                <a:hlinkClick r:id="rId14"/>
              </a:rPr>
              <a:t>FINE FOOD </a:t>
            </a:r>
            <a:r>
              <a:rPr lang="en-US" sz="1400" b="1" u="sng" dirty="0" smtClean="0">
                <a:hlinkClick r:id="rId14"/>
              </a:rPr>
              <a:t>AUSTRALIA </a:t>
            </a:r>
            <a:r>
              <a:rPr lang="en-US" sz="1400" b="1" dirty="0"/>
              <a:t>– </a:t>
            </a:r>
            <a:r>
              <a:rPr lang="en-US" sz="1400" b="1" dirty="0" err="1" smtClean="0"/>
              <a:t>Sídney</a:t>
            </a:r>
            <a:r>
              <a:rPr lang="en-US" sz="1400" b="1" dirty="0" smtClean="0"/>
              <a:t>, Australia – 09/09/19 </a:t>
            </a:r>
            <a:r>
              <a:rPr lang="en-US" sz="1400" b="1" dirty="0"/>
              <a:t>– </a:t>
            </a:r>
            <a:r>
              <a:rPr lang="en-US" sz="1400" b="1" dirty="0" smtClean="0"/>
              <a:t>12/09/19</a:t>
            </a:r>
            <a:endParaRPr lang="en-US" sz="1400" b="1" dirty="0"/>
          </a:p>
        </p:txBody>
      </p:sp>
      <p:sp>
        <p:nvSpPr>
          <p:cNvPr id="15" name="CuadroTexto 2"/>
          <p:cNvSpPr txBox="1"/>
          <p:nvPr/>
        </p:nvSpPr>
        <p:spPr>
          <a:xfrm>
            <a:off x="1231579" y="1568269"/>
            <a:ext cx="1931426" cy="369332"/>
          </a:xfrm>
          <a:prstGeom prst="rect">
            <a:avLst/>
          </a:prstGeom>
          <a:noFill/>
        </p:spPr>
        <p:txBody>
          <a:bodyPr wrap="none" rtlCol="0">
            <a:spAutoFit/>
          </a:bodyPr>
          <a:lstStyle/>
          <a:p>
            <a:r>
              <a:rPr lang="es-ES" b="1" dirty="0" smtClean="0"/>
              <a:t>PRÓXIMAS FERIAS</a:t>
            </a:r>
            <a:endParaRPr lang="es-ES" b="1" dirty="0"/>
          </a:p>
        </p:txBody>
      </p:sp>
      <p:pic>
        <p:nvPicPr>
          <p:cNvPr id="16" name="Picture 55"/>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2142" y="1404411"/>
            <a:ext cx="697860" cy="654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Imagen 29" descr="virgullilla_fev.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423751" y="6228074"/>
            <a:ext cx="296499" cy="366159"/>
          </a:xfrm>
          <a:prstGeom prst="rect">
            <a:avLst/>
          </a:prstGeom>
        </p:spPr>
      </p:pic>
    </p:spTree>
    <p:extLst>
      <p:ext uri="{BB962C8B-B14F-4D97-AF65-F5344CB8AC3E}">
        <p14:creationId xmlns:p14="http://schemas.microsoft.com/office/powerpoint/2010/main" val="22921204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fondo_contra_pp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CuadroTexto 19"/>
          <p:cNvSpPr txBox="1"/>
          <p:nvPr/>
        </p:nvSpPr>
        <p:spPr>
          <a:xfrm>
            <a:off x="4479667" y="1556001"/>
            <a:ext cx="184666" cy="369332"/>
          </a:xfrm>
          <a:prstGeom prst="rect">
            <a:avLst/>
          </a:prstGeom>
          <a:noFill/>
        </p:spPr>
        <p:txBody>
          <a:bodyPr wrap="none" rtlCol="0">
            <a:spAutoFit/>
          </a:bodyPr>
          <a:lstStyle/>
          <a:p>
            <a:endParaRPr lang="es-ES" dirty="0"/>
          </a:p>
        </p:txBody>
      </p:sp>
      <p:sp>
        <p:nvSpPr>
          <p:cNvPr id="26" name="CuadroTexto 25"/>
          <p:cNvSpPr txBox="1"/>
          <p:nvPr/>
        </p:nvSpPr>
        <p:spPr>
          <a:xfrm>
            <a:off x="-1881421" y="4221212"/>
            <a:ext cx="184666" cy="369332"/>
          </a:xfrm>
          <a:prstGeom prst="rect">
            <a:avLst/>
          </a:prstGeom>
          <a:noFill/>
        </p:spPr>
        <p:txBody>
          <a:bodyPr wrap="none" rtlCol="0">
            <a:spAutoFit/>
          </a:bodyPr>
          <a:lstStyle/>
          <a:p>
            <a:endParaRPr lang="es-ES" dirty="0"/>
          </a:p>
        </p:txBody>
      </p:sp>
      <p:pic>
        <p:nvPicPr>
          <p:cNvPr id="11" name="Imagen 10"/>
          <p:cNvPicPr>
            <a:picLocks noChangeAspect="1"/>
          </p:cNvPicPr>
          <p:nvPr/>
        </p:nvPicPr>
        <p:blipFill>
          <a:blip r:embed="rId3">
            <a:alphaModFix amt="76000"/>
            <a:extLst>
              <a:ext uri="{28A0092B-C50C-407E-A947-70E740481C1C}">
                <a14:useLocalDpi xmlns:a14="http://schemas.microsoft.com/office/drawing/2010/main" val="0"/>
              </a:ext>
            </a:extLst>
          </a:blip>
          <a:stretch>
            <a:fillRect/>
          </a:stretch>
        </p:blipFill>
        <p:spPr>
          <a:xfrm>
            <a:off x="1940708" y="1578264"/>
            <a:ext cx="5418618" cy="2295794"/>
          </a:xfrm>
          <a:prstGeom prst="rect">
            <a:avLst/>
          </a:prstGeom>
        </p:spPr>
      </p:pic>
      <p:sp>
        <p:nvSpPr>
          <p:cNvPr id="2" name="CuadroTexto 1"/>
          <p:cNvSpPr txBox="1"/>
          <p:nvPr/>
        </p:nvSpPr>
        <p:spPr>
          <a:xfrm>
            <a:off x="2056350" y="6291384"/>
            <a:ext cx="5235503" cy="246221"/>
          </a:xfrm>
          <a:prstGeom prst="rect">
            <a:avLst/>
          </a:prstGeom>
          <a:noFill/>
        </p:spPr>
        <p:txBody>
          <a:bodyPr wrap="none" rtlCol="0">
            <a:spAutoFit/>
          </a:bodyPr>
          <a:lstStyle/>
          <a:p>
            <a:r>
              <a:rPr lang="pl-PL" sz="1000" dirty="0" err="1" smtClean="0">
                <a:solidFill>
                  <a:srgbClr val="FFFFFF"/>
                </a:solidFill>
              </a:rPr>
              <a:t>Padilla</a:t>
            </a:r>
            <a:r>
              <a:rPr lang="pl-PL" sz="1000" dirty="0">
                <a:solidFill>
                  <a:srgbClr val="FFFFFF"/>
                </a:solidFill>
              </a:rPr>
              <a:t>, 38 - 28006 </a:t>
            </a:r>
            <a:r>
              <a:rPr lang="pl-PL" sz="1000" dirty="0" err="1">
                <a:solidFill>
                  <a:srgbClr val="FFFFFF"/>
                </a:solidFill>
              </a:rPr>
              <a:t>Madrid</a:t>
            </a:r>
            <a:r>
              <a:rPr lang="pl-PL" sz="1000" dirty="0">
                <a:solidFill>
                  <a:srgbClr val="FFFFFF"/>
                </a:solidFill>
              </a:rPr>
              <a:t> | T. +34 915 762 726 | F. +34 915 751 114 | </a:t>
            </a:r>
            <a:r>
              <a:rPr lang="pl-PL" sz="1000" dirty="0" err="1">
                <a:solidFill>
                  <a:srgbClr val="FFFFFF"/>
                </a:solidFill>
              </a:rPr>
              <a:t>info@fev.es</a:t>
            </a:r>
            <a:r>
              <a:rPr lang="pl-PL" sz="1000" dirty="0">
                <a:solidFill>
                  <a:srgbClr val="FFFFFF"/>
                </a:solidFill>
              </a:rPr>
              <a:t> | </a:t>
            </a:r>
            <a:r>
              <a:rPr lang="pl-PL" sz="1000" dirty="0" err="1">
                <a:solidFill>
                  <a:srgbClr val="FFFFFF"/>
                </a:solidFill>
              </a:rPr>
              <a:t>www.fev.es</a:t>
            </a:r>
            <a:endParaRPr lang="es-ES" sz="1000" dirty="0">
              <a:solidFill>
                <a:srgbClr val="FFFFFF"/>
              </a:solidFill>
            </a:endParaRPr>
          </a:p>
        </p:txBody>
      </p:sp>
      <p:grpSp>
        <p:nvGrpSpPr>
          <p:cNvPr id="6" name="Agrupar 5"/>
          <p:cNvGrpSpPr/>
          <p:nvPr/>
        </p:nvGrpSpPr>
        <p:grpSpPr>
          <a:xfrm>
            <a:off x="3942635" y="5693450"/>
            <a:ext cx="1117827" cy="294040"/>
            <a:chOff x="4050329" y="5656384"/>
            <a:chExt cx="1258731" cy="331107"/>
          </a:xfrm>
        </p:grpSpPr>
        <p:pic>
          <p:nvPicPr>
            <p:cNvPr id="3" name="Imagen 2" descr="tw.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0329" y="5656384"/>
              <a:ext cx="334382" cy="331104"/>
            </a:xfrm>
            <a:prstGeom prst="rect">
              <a:avLst/>
            </a:prstGeom>
            <a:effectLst>
              <a:outerShdw blurRad="50800" dist="38100" dir="2700000" algn="tl" rotWithShape="0">
                <a:srgbClr val="000000">
                  <a:alpha val="43000"/>
                </a:srgbClr>
              </a:outerShdw>
            </a:effectLst>
          </p:spPr>
        </p:pic>
        <p:pic>
          <p:nvPicPr>
            <p:cNvPr id="22" name="Imagen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2528" y="5656387"/>
              <a:ext cx="334350" cy="331104"/>
            </a:xfrm>
            <a:prstGeom prst="rect">
              <a:avLst/>
            </a:prstGeom>
            <a:effectLst>
              <a:outerShdw blurRad="50800" dist="38100" dir="2700000" algn="tl" rotWithShape="0">
                <a:srgbClr val="000000">
                  <a:alpha val="43000"/>
                </a:srgbClr>
              </a:outerShdw>
            </a:effectLst>
          </p:spPr>
        </p:pic>
        <p:pic>
          <p:nvPicPr>
            <p:cNvPr id="23" name="Imagen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74711" y="5656657"/>
              <a:ext cx="334349" cy="330562"/>
            </a:xfrm>
            <a:prstGeom prst="rect">
              <a:avLst/>
            </a:prstGeom>
            <a:effectLst>
              <a:outerShdw blurRad="50800" dist="38100" dir="2700000" algn="tl" rotWithShape="0">
                <a:srgbClr val="000000">
                  <a:alpha val="43000"/>
                </a:srgbClr>
              </a:outerShdw>
            </a:effectLst>
          </p:spPr>
        </p:pic>
      </p:grpSp>
      <p:pic>
        <p:nvPicPr>
          <p:cNvPr id="16" name="Imagen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75585" y="2656067"/>
            <a:ext cx="2792830" cy="713154"/>
          </a:xfrm>
          <a:prstGeom prst="rect">
            <a:avLst/>
          </a:prstGeom>
        </p:spPr>
      </p:pic>
    </p:spTree>
    <p:extLst>
      <p:ext uri="{BB962C8B-B14F-4D97-AF65-F5344CB8AC3E}">
        <p14:creationId xmlns:p14="http://schemas.microsoft.com/office/powerpoint/2010/main" val="200791098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4762</TotalTime>
  <Words>802</Words>
  <Application>Microsoft Office PowerPoint</Application>
  <PresentationFormat>Presentación en pantalla (4:3)</PresentationFormat>
  <Paragraphs>104</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David</dc:creator>
  <cp:lastModifiedBy>BECA INTERNACIONAL</cp:lastModifiedBy>
  <cp:revision>211</cp:revision>
  <cp:lastPrinted>2018-11-15T08:06:50Z</cp:lastPrinted>
  <dcterms:created xsi:type="dcterms:W3CDTF">2016-12-20T21:41:03Z</dcterms:created>
  <dcterms:modified xsi:type="dcterms:W3CDTF">2019-06-03T13:54:58Z</dcterms:modified>
</cp:coreProperties>
</file>